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6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97" r:id="rId7"/>
    <p:sldId id="531" r:id="rId8"/>
    <p:sldId id="261" r:id="rId9"/>
    <p:sldId id="296" r:id="rId10"/>
    <p:sldId id="536" r:id="rId11"/>
    <p:sldId id="262" r:id="rId12"/>
    <p:sldId id="534" r:id="rId13"/>
    <p:sldId id="298" r:id="rId14"/>
    <p:sldId id="299" r:id="rId15"/>
    <p:sldId id="537" r:id="rId16"/>
    <p:sldId id="300" r:id="rId17"/>
    <p:sldId id="301" r:id="rId18"/>
    <p:sldId id="302" r:id="rId19"/>
    <p:sldId id="303" r:id="rId20"/>
    <p:sldId id="535" r:id="rId21"/>
    <p:sldId id="263" r:id="rId22"/>
    <p:sldId id="304" r:id="rId23"/>
    <p:sldId id="264" r:id="rId24"/>
    <p:sldId id="265" r:id="rId25"/>
    <p:sldId id="266" r:id="rId26"/>
    <p:sldId id="267" r:id="rId27"/>
    <p:sldId id="268" r:id="rId28"/>
    <p:sldId id="305" r:id="rId29"/>
    <p:sldId id="306" r:id="rId30"/>
    <p:sldId id="276" r:id="rId31"/>
    <p:sldId id="287" r:id="rId32"/>
    <p:sldId id="307" r:id="rId33"/>
    <p:sldId id="308" r:id="rId34"/>
    <p:sldId id="288" r:id="rId35"/>
    <p:sldId id="289" r:id="rId36"/>
    <p:sldId id="290" r:id="rId37"/>
    <p:sldId id="310" r:id="rId38"/>
    <p:sldId id="291" r:id="rId39"/>
    <p:sldId id="292" r:id="rId40"/>
    <p:sldId id="293" r:id="rId41"/>
    <p:sldId id="294" r:id="rId42"/>
    <p:sldId id="295" r:id="rId43"/>
    <p:sldId id="538" r:id="rId44"/>
    <p:sldId id="539" r:id="rId45"/>
    <p:sldId id="540" r:id="rId46"/>
    <p:sldId id="312" r:id="rId47"/>
    <p:sldId id="313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775" autoAdjust="0"/>
  </p:normalViewPr>
  <p:slideViewPr>
    <p:cSldViewPr snapToGrid="0">
      <p:cViewPr>
        <p:scale>
          <a:sx n="60" d="100"/>
          <a:sy n="60" d="100"/>
        </p:scale>
        <p:origin x="1412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1C00C-A5C1-4D98-84C8-A5F14026ABD9}" type="datetimeFigureOut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5C2EDD-A118-4827-A6EC-84FB98054C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695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键是一个标识符，通常是一个数字或字符串，用于表示特定的权限。键时保护（</a:t>
            </a:r>
            <a:r>
              <a:rPr lang="en-US" altLang="zh-CN" dirty="0"/>
              <a:t>Key-Based Protection</a:t>
            </a:r>
            <a:r>
              <a:rPr lang="zh-CN" altLang="en-US" dirty="0"/>
              <a:t>）是一种用于控制对内存区域访问的技术。这种技术通过使用“键”来限制哪些进程或任务可以访问特定的内存区域。键时保护的主要目的是提高系统的安全性和数据完整性，防止未经授权的访问。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5C2EDD-A118-4827-A6EC-84FB98054C25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205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rescaler</a:t>
            </a:r>
            <a:r>
              <a:rPr lang="zh-CN" altLang="en-US" dirty="0"/>
              <a:t>寄存器（</a:t>
            </a:r>
            <a:r>
              <a:rPr lang="en-US" altLang="zh-CN" dirty="0"/>
              <a:t>IWDG_PR</a:t>
            </a:r>
            <a:r>
              <a:rPr lang="zh-CN" altLang="en-US" dirty="0"/>
              <a:t>）用于设置看门狗的预分频系数，从而调整看门狗的超时时间。</a:t>
            </a:r>
            <a:endParaRPr lang="en-US" altLang="zh-CN" dirty="0"/>
          </a:p>
          <a:p>
            <a:r>
              <a:rPr lang="en-US" altLang="zh-CN" dirty="0"/>
              <a:t>Reload</a:t>
            </a:r>
            <a:r>
              <a:rPr lang="zh-CN" altLang="en-US" dirty="0"/>
              <a:t>寄存器（</a:t>
            </a:r>
            <a:r>
              <a:rPr lang="en-US" altLang="zh-CN" dirty="0"/>
              <a:t>IWDG_RLR</a:t>
            </a:r>
            <a:r>
              <a:rPr lang="zh-CN" altLang="en-US" dirty="0"/>
              <a:t>）用于设置看门狗计数器的初始值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5C2EDD-A118-4827-A6EC-84FB98054C25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369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检测</a:t>
            </a:r>
            <a:r>
              <a:rPr lang="en-US" altLang="zh-CN" dirty="0"/>
              <a:t>2</a:t>
            </a:r>
            <a:r>
              <a:rPr lang="zh-CN" altLang="en-US" dirty="0"/>
              <a:t>位错误，是</a:t>
            </a:r>
            <a:r>
              <a:rPr lang="en-US" altLang="zh-CN" dirty="0"/>
              <a:t>ECC+</a:t>
            </a:r>
            <a:r>
              <a:rPr lang="zh-CN" altLang="en-US" dirty="0"/>
              <a:t>奇偶校验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5C2EDD-A118-4827-A6EC-84FB98054C25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679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3A1FE-332B-434F-BC61-C065C1B3E178}" type="datetime1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D2BE3B3C-08EA-47AD-A385-10D430A3A5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54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203FF-5413-49BB-9ECE-F3E87D37D1CD}" type="datetime1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939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44254-81CA-424E-86E3-EFA132888A58}" type="datetime1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918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164" y="282501"/>
            <a:ext cx="8672242" cy="1026534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164" y="1395663"/>
            <a:ext cx="8672242" cy="4776537"/>
          </a:xfrm>
        </p:spPr>
        <p:txBody>
          <a:bodyPr/>
          <a:lstStyle>
            <a:lvl1pPr>
              <a:lnSpc>
                <a:spcPct val="120000"/>
              </a:lnSpc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20000"/>
              </a:lnSpc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6F46E-CFB1-4614-9B1F-B380CC7B8DB6}" type="datetime1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105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4CFA74B-B9AF-45DA-8841-797B686105C9}" type="datetime1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zh-CN" altLang="en-US"/>
              <a:t>嵌入式系统设计</a:t>
            </a: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D2BE3B3C-08EA-47AD-A385-10D430A3A5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118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6CA7F-7CCD-440E-BDA0-261BDBC672B8}" type="datetime1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227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4E73F-B9DF-4B14-88B1-2C3DADCDF514}" type="datetime1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671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5613FE7-AA6F-4BE0-8B55-A44D1B2E2B12}" type="datetime1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zh-CN" altLang="en-US"/>
              <a:t>嵌入式系统设计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076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A5839-5D84-4156-BD3C-D4A9CC3CD194}" type="datetime1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298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F362-F863-47AD-AAB3-94E0CF35A6F5}" type="datetime1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30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29485-7047-4062-A910-9FEF045C19F6}" type="datetime1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695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06E14F1-7361-46A5-8ACE-FAC4DC778D3C}" type="datetime1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zh-CN" altLang="en-US"/>
              <a:t>嵌入式系统设计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D2BE3B3C-08EA-47AD-A385-10D430A3A5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346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75318" y="2017099"/>
            <a:ext cx="7996084" cy="1414360"/>
          </a:xfrm>
        </p:spPr>
        <p:txBody>
          <a:bodyPr>
            <a:normAutofit/>
          </a:bodyPr>
          <a:lstStyle/>
          <a:p>
            <a:r>
              <a:rPr lang="zh-CN" altLang="en-US" sz="5400" dirty="0"/>
              <a:t>第四章 存储器系统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579" y="5333499"/>
            <a:ext cx="1203627" cy="115256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206" y="5393454"/>
            <a:ext cx="1113910" cy="11234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263" y="5428501"/>
            <a:ext cx="1250458" cy="11509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7089" y="5442260"/>
            <a:ext cx="1148437" cy="11234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9726" y="5521930"/>
            <a:ext cx="924238" cy="96413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060" y="5333499"/>
            <a:ext cx="1132519" cy="114100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4633" y="5393454"/>
            <a:ext cx="1137777" cy="113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36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11C2F3-74AE-4353-934D-03EC1925C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RAM</a:t>
            </a:r>
            <a:r>
              <a:rPr lang="zh-CN" altLang="en-US" dirty="0"/>
              <a:t>与</a:t>
            </a:r>
            <a:r>
              <a:rPr lang="en-US" altLang="zh-CN" dirty="0"/>
              <a:t>ROM</a:t>
            </a:r>
            <a:r>
              <a:rPr lang="zh-CN" altLang="en-US" dirty="0"/>
              <a:t>的比较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D65683-BA3E-4848-AF16-CE531B73A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6F46E-CFB1-4614-9B1F-B380CC7B8DB6}" type="datetime1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988C83-A773-44B2-8DB9-2ACBDC9EF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A27B7F-9CF2-4C7D-BFA5-AC2CBCCE6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10</a:t>
            </a:fld>
            <a:endParaRPr lang="zh-CN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4CC1E563-F980-4CBB-97EE-66EE13AD6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796819"/>
              </p:ext>
            </p:extLst>
          </p:nvPr>
        </p:nvGraphicFramePr>
        <p:xfrm>
          <a:off x="291164" y="1194851"/>
          <a:ext cx="8561673" cy="5168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1796">
                  <a:extLst>
                    <a:ext uri="{9D8B030D-6E8A-4147-A177-3AD203B41FA5}">
                      <a16:colId xmlns:a16="http://schemas.microsoft.com/office/drawing/2014/main" val="1745588417"/>
                    </a:ext>
                  </a:extLst>
                </a:gridCol>
                <a:gridCol w="3291840">
                  <a:extLst>
                    <a:ext uri="{9D8B030D-6E8A-4147-A177-3AD203B41FA5}">
                      <a16:colId xmlns:a16="http://schemas.microsoft.com/office/drawing/2014/main" val="2557699165"/>
                    </a:ext>
                  </a:extLst>
                </a:gridCol>
                <a:gridCol w="3468037">
                  <a:extLst>
                    <a:ext uri="{9D8B030D-6E8A-4147-A177-3AD203B41FA5}">
                      <a16:colId xmlns:a16="http://schemas.microsoft.com/office/drawing/2014/main" val="4209017747"/>
                    </a:ext>
                  </a:extLst>
                </a:gridCol>
              </a:tblGrid>
              <a:tr h="7554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RAM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ROM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104188"/>
                  </a:ext>
                </a:extLst>
              </a:tr>
              <a:tr h="7554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易失性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易失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非易失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9691435"/>
                  </a:ext>
                </a:extLst>
              </a:tr>
              <a:tr h="7554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读写特性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可快速、频繁读写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只读，有些可编程</a:t>
                      </a:r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ROM</a:t>
                      </a: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可写，但速度较慢且写入次数有限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0321524"/>
                  </a:ext>
                </a:extLst>
              </a:tr>
              <a:tr h="7554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使用场景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临时存储运行中的程序和数据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用于存储固定的、不需要更改的数据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9470711"/>
                  </a:ext>
                </a:extLst>
              </a:tr>
              <a:tr h="7554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容量与成本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容量较大，但成本相对较高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容量较小，成本较低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624082"/>
                  </a:ext>
                </a:extLst>
              </a:tr>
              <a:tr h="7554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数据持久性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断电后消失，需要重新加载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持久保存，即使断电也不会丢失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7661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6073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随机存取存储器</a:t>
            </a:r>
            <a:r>
              <a:rPr lang="en-US" altLang="zh-CN" sz="3600" dirty="0"/>
              <a:t>——RAM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134" y="1309035"/>
            <a:ext cx="8672242" cy="5122245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SRAM</a:t>
            </a:r>
          </a:p>
          <a:p>
            <a:pPr lvl="1"/>
            <a:r>
              <a:rPr lang="zh-CN" altLang="en-US" dirty="0"/>
              <a:t>保持上电状态，</a:t>
            </a:r>
            <a:r>
              <a:rPr lang="en-US" altLang="zh-CN" dirty="0"/>
              <a:t>SRAM </a:t>
            </a:r>
            <a:r>
              <a:rPr lang="zh-CN" altLang="en-US" dirty="0"/>
              <a:t>存储的数据就可保持</a:t>
            </a:r>
            <a:endParaRPr lang="en-US" altLang="zh-CN" dirty="0"/>
          </a:p>
          <a:p>
            <a:pPr lvl="1"/>
            <a:r>
              <a:rPr lang="zh-CN" altLang="en-US" dirty="0"/>
              <a:t>较高的性能，功耗相对较低</a:t>
            </a:r>
            <a:endParaRPr lang="en-US" altLang="zh-CN" dirty="0"/>
          </a:p>
          <a:p>
            <a:pPr lvl="1"/>
            <a:r>
              <a:rPr lang="zh-CN" altLang="en-US" dirty="0"/>
              <a:t>集成度较低，体积较大，制作成本高</a:t>
            </a:r>
            <a:endParaRPr lang="en-US" altLang="zh-CN" dirty="0"/>
          </a:p>
          <a:p>
            <a:pPr lvl="1"/>
            <a:r>
              <a:rPr lang="zh-CN" altLang="en-US" dirty="0"/>
              <a:t>电路结构</a:t>
            </a:r>
            <a:endParaRPr lang="en-US" altLang="zh-CN" dirty="0"/>
          </a:p>
          <a:p>
            <a:pPr lvl="2"/>
            <a:r>
              <a:rPr lang="en-US" altLang="zh-CN" dirty="0"/>
              <a:t>6</a:t>
            </a:r>
            <a:r>
              <a:rPr lang="zh-CN" altLang="en-US" dirty="0"/>
              <a:t>个晶体管构成</a:t>
            </a:r>
            <a:endParaRPr lang="en-US" altLang="zh-CN" dirty="0"/>
          </a:p>
          <a:p>
            <a:pPr lvl="2"/>
            <a:r>
              <a:rPr lang="en-US" altLang="zh-CN" dirty="0"/>
              <a:t>T1 </a:t>
            </a:r>
            <a:r>
              <a:rPr lang="zh-CN" altLang="en-US" dirty="0"/>
              <a:t>和 </a:t>
            </a:r>
            <a:r>
              <a:rPr lang="en-US" altLang="zh-CN" dirty="0"/>
              <a:t>T2 </a:t>
            </a:r>
            <a:r>
              <a:rPr lang="zh-CN" altLang="en-US" dirty="0"/>
              <a:t>形成一个反相器，用于存储数据</a:t>
            </a:r>
            <a:endParaRPr lang="en-US" altLang="zh-CN" dirty="0"/>
          </a:p>
          <a:p>
            <a:pPr lvl="2"/>
            <a:r>
              <a:rPr lang="en-US" altLang="zh-CN" dirty="0"/>
              <a:t>T3 </a:t>
            </a:r>
            <a:r>
              <a:rPr lang="zh-CN" altLang="en-US" dirty="0"/>
              <a:t>和 </a:t>
            </a:r>
            <a:r>
              <a:rPr lang="en-US" altLang="zh-CN" dirty="0"/>
              <a:t>T4 </a:t>
            </a:r>
            <a:r>
              <a:rPr lang="zh-CN" altLang="en-US" dirty="0"/>
              <a:t>形成另一个反相器，用于保持存储状态</a:t>
            </a:r>
            <a:endParaRPr lang="en-US" altLang="zh-CN" dirty="0"/>
          </a:p>
          <a:p>
            <a:pPr lvl="2"/>
            <a:r>
              <a:rPr lang="en-US" altLang="zh-CN" dirty="0"/>
              <a:t>T5 </a:t>
            </a:r>
            <a:r>
              <a:rPr lang="zh-CN" altLang="en-US" dirty="0"/>
              <a:t>和 </a:t>
            </a:r>
            <a:r>
              <a:rPr lang="en-US" altLang="zh-CN" dirty="0"/>
              <a:t>T6 </a:t>
            </a:r>
            <a:r>
              <a:rPr lang="zh-CN" altLang="en-US" dirty="0"/>
              <a:t>用于控制对存储单元的访问</a:t>
            </a:r>
            <a:endParaRPr lang="en-US" altLang="zh-CN" dirty="0"/>
          </a:p>
          <a:p>
            <a:pPr lvl="3"/>
            <a:r>
              <a:rPr lang="en-US" altLang="zh-CN" dirty="0"/>
              <a:t> T5 </a:t>
            </a:r>
            <a:r>
              <a:rPr lang="zh-CN" altLang="en-US" dirty="0"/>
              <a:t>导通且 </a:t>
            </a:r>
            <a:r>
              <a:rPr lang="en-US" altLang="zh-CN" dirty="0"/>
              <a:t>T6 </a:t>
            </a:r>
            <a:r>
              <a:rPr lang="zh-CN" altLang="en-US" dirty="0"/>
              <a:t>截止时，数据可以通过 </a:t>
            </a:r>
            <a:r>
              <a:rPr lang="en-US" altLang="zh-CN" dirty="0"/>
              <a:t>T1 </a:t>
            </a:r>
            <a:r>
              <a:rPr lang="zh-CN" altLang="en-US" dirty="0"/>
              <a:t>和 </a:t>
            </a:r>
            <a:r>
              <a:rPr lang="en-US" altLang="zh-CN" dirty="0"/>
              <a:t>T2 </a:t>
            </a:r>
            <a:r>
              <a:rPr lang="zh-CN" altLang="en-US" dirty="0"/>
              <a:t>传输到存储单元</a:t>
            </a:r>
            <a:endParaRPr lang="en-US" altLang="zh-CN" dirty="0"/>
          </a:p>
          <a:p>
            <a:pPr lvl="3"/>
            <a:r>
              <a:rPr lang="en-US" altLang="zh-CN" dirty="0"/>
              <a:t>T6 </a:t>
            </a:r>
            <a:r>
              <a:rPr lang="zh-CN" altLang="en-US" dirty="0"/>
              <a:t>导通且 </a:t>
            </a:r>
            <a:r>
              <a:rPr lang="en-US" altLang="zh-CN" dirty="0"/>
              <a:t>T5 </a:t>
            </a:r>
            <a:r>
              <a:rPr lang="zh-CN" altLang="en-US" dirty="0"/>
              <a:t>截止时，存储单元的状态被保持</a:t>
            </a:r>
            <a:endParaRPr lang="en-US" altLang="zh-CN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90B7079-2661-487B-8AC0-0D3F6FC5E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0805B-6E2A-4D8F-AA33-E7938490DBB5}" type="datetime1">
              <a:rPr lang="zh-CN" altLang="en-US" smtClean="0"/>
              <a:pPr/>
              <a:t>2025/4/29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6AAAEBE-F990-4795-BA57-CBBB6B680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1DCD16-661A-493E-88EF-EBA1645C9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11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722540-A14F-46CC-BBE5-DEE0EA980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804" y="2391920"/>
            <a:ext cx="2814079" cy="207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8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/>
              <a:t>随机存取存储器，</a:t>
            </a:r>
            <a:r>
              <a:rPr lang="en-US" altLang="zh-CN" sz="3600"/>
              <a:t>RAM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3001" y="1472565"/>
            <a:ext cx="5701204" cy="5165345"/>
          </a:xfrm>
        </p:spPr>
        <p:txBody>
          <a:bodyPr>
            <a:normAutofit lnSpcReduction="10000"/>
          </a:bodyPr>
          <a:lstStyle/>
          <a:p>
            <a:r>
              <a:rPr lang="en-US" altLang="zh-CN" sz="2800" dirty="0"/>
              <a:t>DRAM</a:t>
            </a:r>
            <a:r>
              <a:rPr lang="zh-CN" altLang="en-US" sz="2800" dirty="0"/>
              <a:t>基本原理</a:t>
            </a:r>
            <a:endParaRPr lang="en-US" altLang="zh-CN" sz="2800" dirty="0"/>
          </a:p>
          <a:p>
            <a:pPr lvl="1"/>
            <a:r>
              <a:rPr lang="zh-CN" altLang="en-US" sz="2400" dirty="0"/>
              <a:t>采用电容存储数据</a:t>
            </a:r>
            <a:endParaRPr lang="en-US" altLang="zh-CN" sz="2400" dirty="0"/>
          </a:p>
          <a:p>
            <a:pPr lvl="2"/>
            <a:r>
              <a:rPr lang="zh-CN" altLang="en-US" sz="2000" dirty="0"/>
              <a:t>依靠电容中存储电荷的状态</a:t>
            </a:r>
            <a:endParaRPr lang="en-US" altLang="zh-CN" sz="2000" dirty="0"/>
          </a:p>
          <a:p>
            <a:pPr lvl="2"/>
            <a:r>
              <a:rPr lang="zh-CN" altLang="en-US" sz="2000" dirty="0"/>
              <a:t>电容有电荷时，为逻辑</a:t>
            </a:r>
            <a:r>
              <a:rPr lang="en-US" altLang="zh-CN" sz="2000" dirty="0"/>
              <a:t>1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lvl="2"/>
            <a:r>
              <a:rPr lang="zh-CN" altLang="en-US" sz="2000" dirty="0"/>
              <a:t>没有电荷时，为逻辑</a:t>
            </a:r>
            <a:r>
              <a:rPr lang="en-US" altLang="zh-CN" sz="2000" dirty="0"/>
              <a:t>0</a:t>
            </a:r>
          </a:p>
          <a:p>
            <a:pPr lvl="1"/>
            <a:r>
              <a:rPr lang="zh-CN" altLang="en-US" sz="2400" dirty="0"/>
              <a:t>读写功能是根据行选择信号和列选择信号来实现的</a:t>
            </a:r>
            <a:endParaRPr lang="en-US" altLang="zh-CN" sz="2400" dirty="0"/>
          </a:p>
          <a:p>
            <a:pPr lvl="1"/>
            <a:r>
              <a:rPr lang="zh-CN" altLang="en-US" sz="2400" dirty="0"/>
              <a:t>为了长久保存数据，必须每隔一段时间刷新一次</a:t>
            </a:r>
            <a:endParaRPr lang="en-US" altLang="zh-CN" sz="2400" dirty="0"/>
          </a:p>
          <a:p>
            <a:pPr lvl="1"/>
            <a:r>
              <a:rPr lang="zh-CN" altLang="en-US" sz="2400" dirty="0"/>
              <a:t>较高的功耗，但比相同容量</a:t>
            </a:r>
            <a:r>
              <a:rPr lang="en-US" altLang="zh-CN" sz="2400" dirty="0"/>
              <a:t>SRAM</a:t>
            </a:r>
            <a:r>
              <a:rPr lang="zh-CN" altLang="en-US" sz="2400" dirty="0"/>
              <a:t>内存集成度更高、体积更小</a:t>
            </a:r>
            <a:endParaRPr lang="en-US" altLang="zh-CN" sz="2400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90B7079-2661-487B-8AC0-0D3F6FC5E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0805B-6E2A-4D8F-AA33-E7938490DBB5}" type="datetime1">
              <a:rPr lang="zh-CN" altLang="en-US" smtClean="0"/>
              <a:pPr/>
              <a:t>2025/4/29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1DCD16-661A-493E-88EF-EBA1645C9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12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8702BC-84E3-4387-AD96-ED81851FF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126" y="1029876"/>
            <a:ext cx="3840081" cy="255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87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随机存取存储器，</a:t>
            </a:r>
            <a:r>
              <a:rPr lang="en-US" altLang="zh-CN" sz="3600" dirty="0"/>
              <a:t>RAM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双倍速率随机存储器 </a:t>
            </a:r>
            <a:r>
              <a:rPr lang="en-US" altLang="zh-CN" sz="2800" dirty="0"/>
              <a:t>DDR SDRAM</a:t>
            </a:r>
          </a:p>
          <a:p>
            <a:pPr lvl="1"/>
            <a:r>
              <a:rPr lang="zh-CN" altLang="en-US" sz="2400" dirty="0"/>
              <a:t>在 </a:t>
            </a:r>
            <a:r>
              <a:rPr lang="en-US" altLang="zh-CN" sz="2400" dirty="0"/>
              <a:t>SDRAM</a:t>
            </a:r>
            <a:r>
              <a:rPr lang="zh-CN" altLang="en-US" sz="2400" dirty="0"/>
              <a:t>（</a:t>
            </a:r>
            <a:r>
              <a:rPr lang="en-US" altLang="zh-CN" sz="2400" dirty="0"/>
              <a:t>Synchronous Dynamic RAM</a:t>
            </a:r>
            <a:r>
              <a:rPr lang="zh-CN" altLang="en-US" sz="2400" dirty="0"/>
              <a:t>，同步动态随机存取存储器）的基础上进行了优化</a:t>
            </a:r>
            <a:endParaRPr lang="en-US" altLang="zh-CN" sz="2400" dirty="0"/>
          </a:p>
          <a:p>
            <a:pPr lvl="1"/>
            <a:r>
              <a:rPr lang="zh-CN" altLang="en-US" sz="2400" dirty="0"/>
              <a:t>内部具备 </a:t>
            </a:r>
            <a:r>
              <a:rPr lang="en-US" altLang="zh-CN" sz="2400" dirty="0"/>
              <a:t>2 </a:t>
            </a:r>
            <a:r>
              <a:rPr lang="zh-CN" altLang="en-US" sz="2400" dirty="0"/>
              <a:t>位预取机制，可交叉编址，当一个存储体输出时，另一个存储体准备数据</a:t>
            </a:r>
            <a:endParaRPr lang="en-US" altLang="zh-CN" sz="2400" dirty="0"/>
          </a:p>
          <a:p>
            <a:pPr lvl="1"/>
            <a:r>
              <a:rPr lang="zh-CN" altLang="en-US" sz="2400" dirty="0"/>
              <a:t>时钟上、下沿分别传输数据，传输带宽比单沿传输数据增加一倍</a:t>
            </a:r>
            <a:endParaRPr lang="en-US" altLang="zh-CN" sz="2400" dirty="0"/>
          </a:p>
          <a:p>
            <a:pPr lvl="1"/>
            <a:endParaRPr lang="en-US" altLang="zh-CN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90B7079-2661-487B-8AC0-0D3F6FC5E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0805B-6E2A-4D8F-AA33-E7938490DBB5}" type="datetime1">
              <a:rPr lang="zh-CN" altLang="en-US" smtClean="0"/>
              <a:pPr/>
              <a:t>2025/4/29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6AAAEBE-F990-4795-BA57-CBBB6B680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1DCD16-661A-493E-88EF-EBA1645C9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9451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6DA612-4F00-461F-A99C-E2D0C7D8B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只读存储器</a:t>
            </a:r>
            <a:r>
              <a:rPr lang="en-US" altLang="zh-CN" dirty="0"/>
              <a:t>-ROM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E5D9A0-77AF-4F86-9E53-C09A98CE1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掩膜式 </a:t>
            </a:r>
            <a:r>
              <a:rPr lang="en-US" altLang="zh-CN" dirty="0"/>
              <a:t>ROM</a:t>
            </a:r>
            <a:r>
              <a:rPr lang="zh-CN" altLang="en-US" dirty="0"/>
              <a:t>，</a:t>
            </a:r>
            <a:r>
              <a:rPr lang="en-US" altLang="zh-CN" dirty="0"/>
              <a:t>MROM</a:t>
            </a:r>
          </a:p>
          <a:p>
            <a:pPr lvl="1"/>
            <a:r>
              <a:rPr lang="zh-CN" altLang="en-US" dirty="0"/>
              <a:t>熔丝断为“</a:t>
            </a:r>
            <a:r>
              <a:rPr lang="en-US" altLang="zh-CN" dirty="0"/>
              <a:t>0”</a:t>
            </a:r>
            <a:r>
              <a:rPr lang="zh-CN" altLang="en-US" dirty="0"/>
              <a:t>，熔丝未断为“</a:t>
            </a:r>
            <a:r>
              <a:rPr lang="en-US" altLang="zh-CN" dirty="0"/>
              <a:t>1”</a:t>
            </a:r>
          </a:p>
          <a:p>
            <a:pPr lvl="1"/>
            <a:r>
              <a:rPr lang="zh-CN" altLang="en-US" dirty="0"/>
              <a:t>生产厂家采用掩膜技术将程序写入存储器</a:t>
            </a:r>
            <a:endParaRPr lang="en-US" altLang="zh-CN" dirty="0"/>
          </a:p>
          <a:p>
            <a:pPr lvl="1"/>
            <a:r>
              <a:rPr lang="zh-CN" altLang="en-US" dirty="0"/>
              <a:t>依照制造工艺，分为 </a:t>
            </a:r>
            <a:r>
              <a:rPr lang="en-US" altLang="zh-CN" dirty="0"/>
              <a:t>MOS </a:t>
            </a:r>
            <a:r>
              <a:rPr lang="zh-CN" altLang="en-US" dirty="0"/>
              <a:t>型和 </a:t>
            </a:r>
            <a:r>
              <a:rPr lang="en-US" altLang="zh-CN" dirty="0"/>
              <a:t>TTL </a:t>
            </a:r>
            <a:r>
              <a:rPr lang="zh-CN" altLang="en-US" dirty="0"/>
              <a:t>型两类</a:t>
            </a:r>
            <a:endParaRPr lang="en-US" altLang="zh-CN" dirty="0"/>
          </a:p>
          <a:p>
            <a:pPr lvl="2"/>
            <a:r>
              <a:rPr lang="en-US" altLang="zh-CN" dirty="0"/>
              <a:t>MOS </a:t>
            </a:r>
            <a:r>
              <a:rPr lang="zh-CN" altLang="en-US" dirty="0"/>
              <a:t>型 </a:t>
            </a:r>
            <a:r>
              <a:rPr lang="en-US" altLang="zh-CN" dirty="0"/>
              <a:t>MROM </a:t>
            </a:r>
            <a:r>
              <a:rPr lang="zh-CN" altLang="en-US" dirty="0"/>
              <a:t>具有功耗低、速度慢 </a:t>
            </a:r>
            <a:endParaRPr lang="en-US" altLang="zh-CN" dirty="0"/>
          </a:p>
          <a:p>
            <a:pPr lvl="2"/>
            <a:r>
              <a:rPr lang="en-US" altLang="zh-CN" dirty="0"/>
              <a:t>TTL </a:t>
            </a:r>
            <a:r>
              <a:rPr lang="zh-CN" altLang="en-US" dirty="0"/>
              <a:t>型 </a:t>
            </a:r>
            <a:r>
              <a:rPr lang="en-US" altLang="zh-CN" dirty="0"/>
              <a:t>MROM </a:t>
            </a:r>
            <a:r>
              <a:rPr lang="zh-CN" altLang="en-US" dirty="0"/>
              <a:t>则具有速度快、功耗大 </a:t>
            </a: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EF9ECE-2E8A-400E-BED5-97AACD22B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6F46E-CFB1-4614-9B1F-B380CC7B8DB6}" type="datetime1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C416EF-423D-42E4-82C8-FBA3C88AE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FD7CBD-0DFA-4837-A1FF-05EFEA059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997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6DA612-4F00-461F-A99C-E2D0C7D8B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只读存储器</a:t>
            </a:r>
            <a:r>
              <a:rPr lang="en-US" altLang="zh-CN" dirty="0"/>
              <a:t>-ROM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E5D9A0-77AF-4F86-9E53-C09A98CE1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可编程 </a:t>
            </a:r>
            <a:r>
              <a:rPr lang="en-US" altLang="zh-CN" dirty="0"/>
              <a:t>ROM</a:t>
            </a:r>
            <a:r>
              <a:rPr lang="zh-CN" altLang="en-US" dirty="0"/>
              <a:t>，</a:t>
            </a:r>
            <a:r>
              <a:rPr lang="en-US" altLang="zh-CN" dirty="0"/>
              <a:t>PROM </a:t>
            </a:r>
          </a:p>
          <a:p>
            <a:pPr lvl="1"/>
            <a:r>
              <a:rPr lang="zh-CN" altLang="en-US" dirty="0"/>
              <a:t>可由用户写入操作，且只有一次写入机会</a:t>
            </a:r>
            <a:endParaRPr lang="en-US" altLang="zh-CN" dirty="0"/>
          </a:p>
          <a:p>
            <a:pPr lvl="1"/>
            <a:r>
              <a:rPr lang="en-US" altLang="zh-CN" dirty="0"/>
              <a:t>PROM </a:t>
            </a:r>
            <a:r>
              <a:rPr lang="zh-CN" altLang="en-US" dirty="0"/>
              <a:t>在出厂设置时，数据全设为 </a:t>
            </a:r>
            <a:r>
              <a:rPr lang="en-US" altLang="zh-CN" dirty="0"/>
              <a:t>1</a:t>
            </a:r>
            <a:r>
              <a:rPr lang="zh-CN" altLang="en-US" dirty="0"/>
              <a:t>，用户根据需要将某些单元写入数据 </a:t>
            </a:r>
            <a:r>
              <a:rPr lang="en-US" altLang="zh-CN" dirty="0"/>
              <a:t>0</a:t>
            </a:r>
          </a:p>
          <a:p>
            <a:pPr lvl="2"/>
            <a:r>
              <a:rPr lang="zh-CN" altLang="en-US" dirty="0"/>
              <a:t>如果想在这个存储单元上写入</a:t>
            </a:r>
            <a:r>
              <a:rPr lang="en-US" altLang="zh-CN" dirty="0"/>
              <a:t>0</a:t>
            </a:r>
            <a:r>
              <a:rPr lang="zh-CN" altLang="en-US" dirty="0"/>
              <a:t>，字线选中，然后在</a:t>
            </a:r>
            <a:r>
              <a:rPr lang="en-US" altLang="zh-CN" dirty="0" err="1"/>
              <a:t>Vcc</a:t>
            </a:r>
            <a:r>
              <a:rPr lang="zh-CN" altLang="en-US" dirty="0"/>
              <a:t>上接</a:t>
            </a:r>
            <a:r>
              <a:rPr lang="en-US" altLang="zh-CN" dirty="0"/>
              <a:t>20V</a:t>
            </a:r>
            <a:r>
              <a:rPr lang="zh-CN" altLang="en-US" dirty="0"/>
              <a:t>高压，熔丝上流过大电流，被融断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EF9ECE-2E8A-400E-BED5-97AACD22B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6F46E-CFB1-4614-9B1F-B380CC7B8DB6}" type="datetime1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C416EF-423D-42E4-82C8-FBA3C88AE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FD7CBD-0DFA-4837-A1FF-05EFEA059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30D2A58-A6E0-4895-90BB-82E883A0E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633" y="4906695"/>
            <a:ext cx="2062480" cy="14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844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6DA612-4F00-461F-A99C-E2D0C7D8B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只读存储器</a:t>
            </a:r>
            <a:r>
              <a:rPr lang="en-US" altLang="zh-CN" dirty="0"/>
              <a:t>-ROM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E5D9A0-77AF-4F86-9E53-C09A98CE1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879" y="1233290"/>
            <a:ext cx="8672242" cy="4776537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/>
              <a:t>可擦可编程 </a:t>
            </a:r>
            <a:r>
              <a:rPr lang="en-US" altLang="zh-CN" dirty="0"/>
              <a:t>ROM</a:t>
            </a:r>
            <a:r>
              <a:rPr lang="zh-CN" altLang="en-US" dirty="0"/>
              <a:t>，</a:t>
            </a:r>
            <a:r>
              <a:rPr lang="en-US" altLang="zh-CN" dirty="0"/>
              <a:t>EPROM</a:t>
            </a:r>
          </a:p>
          <a:p>
            <a:pPr lvl="1"/>
            <a:r>
              <a:rPr lang="zh-CN" altLang="en-US" dirty="0"/>
              <a:t>存储位元采用了浮栅</a:t>
            </a:r>
            <a:r>
              <a:rPr lang="en-US" altLang="zh-CN" dirty="0"/>
              <a:t>MOS</a:t>
            </a:r>
            <a:r>
              <a:rPr lang="zh-CN" altLang="en-US" dirty="0"/>
              <a:t>管中的叠栅注入</a:t>
            </a:r>
            <a:r>
              <a:rPr lang="en-US" altLang="zh-CN" dirty="0"/>
              <a:t>MOS</a:t>
            </a:r>
            <a:r>
              <a:rPr lang="zh-CN" altLang="en-US" dirty="0"/>
              <a:t>管，</a:t>
            </a:r>
            <a:endParaRPr lang="en-US" altLang="zh-CN" dirty="0"/>
          </a:p>
          <a:p>
            <a:pPr lvl="1"/>
            <a:r>
              <a:rPr lang="zh-CN" altLang="en-US" dirty="0"/>
              <a:t>非易失性的存储芯片</a:t>
            </a:r>
            <a:endParaRPr lang="en-US" altLang="zh-CN" dirty="0"/>
          </a:p>
          <a:p>
            <a:pPr lvl="1"/>
            <a:r>
              <a:rPr lang="zh-CN" altLang="en-US" dirty="0"/>
              <a:t>工作原理</a:t>
            </a:r>
            <a:endParaRPr lang="en-US" altLang="zh-CN" dirty="0"/>
          </a:p>
          <a:p>
            <a:pPr lvl="2"/>
            <a:r>
              <a:rPr lang="zh-CN" altLang="en-US" dirty="0"/>
              <a:t>若在漏、源之间感应出正电荷，表示存入</a:t>
            </a:r>
            <a:r>
              <a:rPr lang="en-US" altLang="zh-CN" dirty="0"/>
              <a:t>0</a:t>
            </a:r>
          </a:p>
          <a:p>
            <a:pPr lvl="2"/>
            <a:r>
              <a:rPr lang="zh-CN" altLang="en-US" dirty="0"/>
              <a:t>若在漏、源之间无正电荷，表示存入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紫外线照射，电荷被泄放，恢复写入前状态（全</a:t>
            </a:r>
            <a:r>
              <a:rPr lang="en-US" altLang="zh-CN" dirty="0"/>
              <a:t>1</a:t>
            </a:r>
            <a:r>
              <a:rPr lang="zh-CN" altLang="en-US" dirty="0"/>
              <a:t>））</a:t>
            </a:r>
            <a:endParaRPr lang="en-US" altLang="zh-CN" dirty="0"/>
          </a:p>
          <a:p>
            <a:pPr lvl="1"/>
            <a:r>
              <a:rPr lang="zh-CN" altLang="en-US" dirty="0"/>
              <a:t>用户可对 </a:t>
            </a:r>
            <a:r>
              <a:rPr lang="en-US" altLang="zh-CN" dirty="0"/>
              <a:t>EPROM </a:t>
            </a:r>
            <a:r>
              <a:rPr lang="zh-CN" altLang="en-US" dirty="0"/>
              <a:t>芯片重复擦除和写入</a:t>
            </a:r>
            <a:endParaRPr lang="en-US" altLang="zh-CN" dirty="0"/>
          </a:p>
          <a:p>
            <a:pPr lvl="1"/>
            <a:r>
              <a:rPr lang="zh-CN" altLang="en-US" dirty="0"/>
              <a:t>用户利用紫外线透过设置的一个玻璃窗口照射内部芯片时，就可以擦除其内部存储的数据，芯片擦除的操作需要配套的 </a:t>
            </a:r>
            <a:r>
              <a:rPr lang="en-US" altLang="zh-CN" dirty="0"/>
              <a:t>EPROM </a:t>
            </a:r>
            <a:r>
              <a:rPr lang="zh-CN" altLang="en-US" dirty="0"/>
              <a:t>擦除器</a:t>
            </a:r>
            <a:endParaRPr lang="en-US" altLang="zh-CN" dirty="0"/>
          </a:p>
          <a:p>
            <a:pPr lvl="1"/>
            <a:r>
              <a:rPr lang="zh-CN" altLang="en-US" dirty="0"/>
              <a:t>擦除机制特殊，窗口制作成本较高，导致 </a:t>
            </a:r>
            <a:r>
              <a:rPr lang="en-US" altLang="zh-CN" dirty="0"/>
              <a:t>EPROM </a:t>
            </a:r>
            <a:r>
              <a:rPr lang="zh-CN" altLang="en-US" dirty="0"/>
              <a:t>逐渐退出市场</a:t>
            </a:r>
            <a:endParaRPr lang="en-US" altLang="zh-CN" dirty="0"/>
          </a:p>
          <a:p>
            <a:pPr lvl="2"/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EF9ECE-2E8A-400E-BED5-97AACD22B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6F46E-CFB1-4614-9B1F-B380CC7B8DB6}" type="datetime1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C416EF-423D-42E4-82C8-FBA3C88AE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FD7CBD-0DFA-4837-A1FF-05EFEA059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549E611-BA40-4D76-9335-4D00AC5B1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853" y="2050028"/>
            <a:ext cx="1851840" cy="217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062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6DA612-4F00-461F-A99C-E2D0C7D8B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只读存储器</a:t>
            </a:r>
            <a:r>
              <a:rPr lang="en-US" altLang="zh-CN" dirty="0"/>
              <a:t>-ROM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E5D9A0-77AF-4F86-9E53-C09A98CE1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电擦除可编程 </a:t>
            </a:r>
            <a:r>
              <a:rPr lang="en-US" altLang="zh-CN" dirty="0"/>
              <a:t>ROM</a:t>
            </a:r>
            <a:r>
              <a:rPr lang="zh-CN" altLang="en-US" dirty="0"/>
              <a:t>，</a:t>
            </a:r>
            <a:r>
              <a:rPr lang="en-US" altLang="zh-CN" dirty="0"/>
              <a:t>EEPROM</a:t>
            </a:r>
          </a:p>
          <a:p>
            <a:pPr lvl="1"/>
            <a:r>
              <a:rPr lang="zh-CN" altLang="en-US" dirty="0"/>
              <a:t>非易失性的存储芯片，有三个状态：读、擦除、写</a:t>
            </a:r>
            <a:endParaRPr lang="en-US" altLang="zh-CN" dirty="0"/>
          </a:p>
          <a:p>
            <a:pPr lvl="1"/>
            <a:r>
              <a:rPr lang="zh-CN" altLang="en-US" dirty="0"/>
              <a:t>通过电信号将保存的数据全部或部分擦除，并完成在线编程</a:t>
            </a:r>
            <a:endParaRPr lang="en-US" altLang="zh-CN" dirty="0"/>
          </a:p>
          <a:p>
            <a:pPr lvl="1"/>
            <a:r>
              <a:rPr lang="zh-CN" altLang="en-US" dirty="0"/>
              <a:t>读写的速度与 </a:t>
            </a:r>
            <a:r>
              <a:rPr lang="en-US" altLang="zh-CN" dirty="0"/>
              <a:t>RAM </a:t>
            </a:r>
            <a:r>
              <a:rPr lang="zh-CN" altLang="en-US" dirty="0"/>
              <a:t>相比要慢很多。与 </a:t>
            </a:r>
            <a:r>
              <a:rPr lang="en-US" altLang="zh-CN" dirty="0"/>
              <a:t>EPROM </a:t>
            </a:r>
            <a:r>
              <a:rPr lang="zh-CN" altLang="en-US" dirty="0"/>
              <a:t>相比，使用更加方便</a:t>
            </a:r>
            <a:endParaRPr lang="en-US" altLang="zh-CN" dirty="0"/>
          </a:p>
          <a:p>
            <a:pPr lvl="1"/>
            <a:r>
              <a:rPr lang="zh-CN" altLang="en-US" dirty="0"/>
              <a:t>原理</a:t>
            </a:r>
            <a:endParaRPr lang="en-US" altLang="zh-CN" dirty="0"/>
          </a:p>
          <a:p>
            <a:pPr lvl="2"/>
            <a:r>
              <a:rPr lang="zh-CN" altLang="en-US" dirty="0"/>
              <a:t>与</a:t>
            </a:r>
            <a:r>
              <a:rPr lang="en-US" altLang="zh-CN" dirty="0"/>
              <a:t>EPROM</a:t>
            </a:r>
            <a:r>
              <a:rPr lang="zh-CN" altLang="en-US" dirty="0"/>
              <a:t>类似</a:t>
            </a:r>
            <a:endParaRPr lang="en-US" altLang="zh-CN" dirty="0"/>
          </a:p>
          <a:p>
            <a:pPr lvl="2"/>
            <a:r>
              <a:rPr lang="zh-CN" altLang="en-US" dirty="0"/>
              <a:t>擦除：用加电方法，进行在线擦写。擦除是固定写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EF9ECE-2E8A-400E-BED5-97AACD22B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6F46E-CFB1-4614-9B1F-B380CC7B8DB6}" type="datetime1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C416EF-423D-42E4-82C8-FBA3C88AE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FD7CBD-0DFA-4837-A1FF-05EFEA059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934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6DA612-4F00-461F-A99C-E2D0C7D8B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64" y="282501"/>
            <a:ext cx="8672242" cy="683010"/>
          </a:xfrm>
        </p:spPr>
        <p:txBody>
          <a:bodyPr/>
          <a:lstStyle/>
          <a:p>
            <a:r>
              <a:rPr lang="zh-CN" altLang="en-US" dirty="0"/>
              <a:t>只读存储器</a:t>
            </a:r>
            <a:r>
              <a:rPr lang="en-US" altLang="zh-CN" dirty="0"/>
              <a:t>-ROM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E5D9A0-77AF-4F86-9E53-C09A98CE1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164" y="1192462"/>
            <a:ext cx="8672242" cy="5218497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sz="2800" dirty="0"/>
              <a:t>快闪存储器，</a:t>
            </a:r>
            <a:r>
              <a:rPr lang="en-US" altLang="zh-CN" sz="2800" dirty="0"/>
              <a:t>Flash</a:t>
            </a:r>
            <a:r>
              <a:rPr lang="zh-CN" altLang="en-US" sz="2800" dirty="0"/>
              <a:t>，分为 </a:t>
            </a:r>
            <a:r>
              <a:rPr lang="en-US" altLang="zh-CN" sz="2800" dirty="0"/>
              <a:t>NOR </a:t>
            </a:r>
            <a:r>
              <a:rPr lang="zh-CN" altLang="en-US" sz="2800" dirty="0"/>
              <a:t>和 </a:t>
            </a:r>
            <a:r>
              <a:rPr lang="en-US" altLang="zh-CN" sz="2800" dirty="0"/>
              <a:t>NAND </a:t>
            </a:r>
            <a:r>
              <a:rPr lang="zh-CN" altLang="en-US" sz="2800" dirty="0"/>
              <a:t>闪存</a:t>
            </a:r>
            <a:endParaRPr lang="en-US" altLang="zh-CN" sz="2800" dirty="0"/>
          </a:p>
          <a:p>
            <a:pPr lvl="2"/>
            <a:r>
              <a:rPr lang="zh-CN" altLang="en-US" dirty="0"/>
              <a:t>写操作只能将数据位从 </a:t>
            </a:r>
            <a:r>
              <a:rPr lang="en-US" altLang="zh-CN" dirty="0"/>
              <a:t>1 </a:t>
            </a:r>
            <a:r>
              <a:rPr lang="zh-CN" altLang="en-US" dirty="0"/>
              <a:t>写成 </a:t>
            </a:r>
            <a:r>
              <a:rPr lang="en-US" altLang="zh-CN" dirty="0"/>
              <a:t>0</a:t>
            </a:r>
            <a:r>
              <a:rPr lang="zh-CN" altLang="en-US" dirty="0"/>
              <a:t>，而不能将 </a:t>
            </a:r>
            <a:r>
              <a:rPr lang="en-US" altLang="zh-CN" dirty="0"/>
              <a:t>0 </a:t>
            </a:r>
            <a:r>
              <a:rPr lang="zh-CN" altLang="en-US" dirty="0"/>
              <a:t>改写为 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写入之前需预操作，将预写入的数据位初始化为 </a:t>
            </a:r>
            <a:r>
              <a:rPr lang="en-US" altLang="zh-CN" dirty="0"/>
              <a:t>1</a:t>
            </a:r>
            <a:endParaRPr lang="en-US" altLang="zh-CN" sz="2400" dirty="0"/>
          </a:p>
          <a:p>
            <a:pPr lvl="1"/>
            <a:r>
              <a:rPr lang="en-US" altLang="zh-CN" dirty="0"/>
              <a:t>NOR</a:t>
            </a:r>
          </a:p>
          <a:p>
            <a:pPr lvl="2"/>
            <a:r>
              <a:rPr lang="zh-CN" altLang="en-US" dirty="0"/>
              <a:t>擦除操作以区块位单位，区块大小为 </a:t>
            </a:r>
            <a:r>
              <a:rPr lang="en-US" altLang="zh-CN" dirty="0"/>
              <a:t>64</a:t>
            </a:r>
            <a:r>
              <a:rPr lang="zh-CN" altLang="en-US" dirty="0"/>
              <a:t>～</a:t>
            </a:r>
            <a:r>
              <a:rPr lang="en-US" altLang="zh-CN" dirty="0"/>
              <a:t>128KB</a:t>
            </a:r>
          </a:p>
          <a:p>
            <a:pPr lvl="2"/>
            <a:r>
              <a:rPr lang="zh-CN" altLang="en-US" dirty="0"/>
              <a:t>执行一个写入</a:t>
            </a:r>
            <a:r>
              <a:rPr lang="en-US" altLang="zh-CN" dirty="0"/>
              <a:t>/</a:t>
            </a:r>
            <a:r>
              <a:rPr lang="zh-CN" altLang="en-US" dirty="0"/>
              <a:t>擦除操作的周期为 </a:t>
            </a:r>
            <a:r>
              <a:rPr lang="en-US" altLang="zh-CN" dirty="0"/>
              <a:t>5s</a:t>
            </a:r>
          </a:p>
          <a:p>
            <a:pPr lvl="2"/>
            <a:r>
              <a:rPr lang="zh-CN" altLang="en-US" dirty="0"/>
              <a:t>可以直接运行应用程序</a:t>
            </a:r>
            <a:endParaRPr lang="en-US" altLang="zh-CN" dirty="0"/>
          </a:p>
          <a:p>
            <a:pPr lvl="1"/>
            <a:r>
              <a:rPr lang="en-US" altLang="zh-CN" dirty="0"/>
              <a:t>NAND</a:t>
            </a:r>
          </a:p>
          <a:p>
            <a:pPr lvl="2"/>
            <a:r>
              <a:rPr lang="zh-CN" altLang="en-US" dirty="0"/>
              <a:t>擦除操作也是以块为单位，块大小为 </a:t>
            </a:r>
            <a:r>
              <a:rPr lang="en-US" altLang="zh-CN" dirty="0"/>
              <a:t>8</a:t>
            </a:r>
            <a:r>
              <a:rPr lang="zh-CN" altLang="en-US" dirty="0"/>
              <a:t>～</a:t>
            </a:r>
            <a:r>
              <a:rPr lang="en-US" altLang="zh-CN" dirty="0"/>
              <a:t>32KB </a:t>
            </a:r>
            <a:r>
              <a:rPr lang="zh-CN" altLang="en-US" dirty="0"/>
              <a:t> </a:t>
            </a:r>
            <a:endParaRPr lang="en-US" altLang="zh-CN" dirty="0"/>
          </a:p>
          <a:p>
            <a:pPr lvl="2"/>
            <a:r>
              <a:rPr lang="zh-CN" altLang="en-US" dirty="0"/>
              <a:t>执行相同的操作最多只需 </a:t>
            </a:r>
            <a:r>
              <a:rPr lang="en-US" altLang="zh-CN" dirty="0"/>
              <a:t>4ms</a:t>
            </a:r>
            <a:r>
              <a:rPr lang="zh-CN" altLang="en-US" dirty="0"/>
              <a:t>，但需特殊的系统接口访问</a:t>
            </a:r>
            <a:endParaRPr lang="en-US" altLang="zh-CN" dirty="0"/>
          </a:p>
          <a:p>
            <a:r>
              <a:rPr lang="zh-CN" altLang="en-US" sz="2800" dirty="0"/>
              <a:t>在读写时偶尔产生位反转，且无法完全避免，事后弥补</a:t>
            </a:r>
            <a:endParaRPr lang="en-US" altLang="zh-CN" sz="2800" dirty="0"/>
          </a:p>
          <a:p>
            <a:r>
              <a:rPr lang="zh-CN" altLang="en-US" sz="2800" dirty="0"/>
              <a:t>还可能出现坏块，初始化扫描并对坏块进行标记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EF9ECE-2E8A-400E-BED5-97AACD22B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6F46E-CFB1-4614-9B1F-B380CC7B8DB6}" type="datetime1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C416EF-423D-42E4-82C8-FBA3C88AE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FD7CBD-0DFA-4837-A1FF-05EFEA059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603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6DA612-4F00-461F-A99C-E2D0C7D8B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879" y="91441"/>
            <a:ext cx="8672242" cy="806444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FLASH NOR</a:t>
            </a:r>
            <a:r>
              <a:rPr lang="zh-CN" altLang="en-US" sz="3600" dirty="0"/>
              <a:t>与</a:t>
            </a:r>
            <a:r>
              <a:rPr lang="en-US" altLang="zh-CN" sz="3600" dirty="0"/>
              <a:t>NAND</a:t>
            </a:r>
            <a:r>
              <a:rPr lang="zh-CN" altLang="en-US" sz="3600" dirty="0"/>
              <a:t>比较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EF9ECE-2E8A-400E-BED5-97AACD22B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6F46E-CFB1-4614-9B1F-B380CC7B8DB6}" type="datetime1">
              <a:rPr lang="zh-CN" altLang="en-US" smtClean="0"/>
              <a:t>2025/4/29</a:t>
            </a:fld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FD7CBD-0DFA-4837-A1FF-05EFEA059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D15B5BD-5535-4B8D-9AAC-82051DD3E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82" y="701124"/>
            <a:ext cx="6948198" cy="615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57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存储器的分类和性能分析</a:t>
            </a:r>
            <a:endParaRPr lang="en-US" altLang="zh-CN" dirty="0"/>
          </a:p>
          <a:p>
            <a:r>
              <a:rPr lang="en-US" altLang="zh-CN" dirty="0"/>
              <a:t>ARM</a:t>
            </a:r>
            <a:r>
              <a:rPr lang="zh-CN" altLang="en-US" dirty="0"/>
              <a:t>存储器管理</a:t>
            </a:r>
            <a:endParaRPr lang="en-US" altLang="zh-CN" dirty="0"/>
          </a:p>
          <a:p>
            <a:r>
              <a:rPr lang="zh-CN" altLang="en-US" dirty="0"/>
              <a:t>新型存储器</a:t>
            </a:r>
            <a:endParaRPr lang="en-US" altLang="zh-CN" dirty="0"/>
          </a:p>
          <a:p>
            <a:r>
              <a:rPr lang="zh-CN" altLang="en-US" dirty="0"/>
              <a:t>存储保护与校验技术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A7CF0D5-0B46-4EF8-B7C5-225F14CE7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2E85195-67ED-4120-804A-68E0D8D84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EDE7BD10-5B74-4C00-B2B3-AD1430789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1851D-0F79-4A87-B1ED-AE2859261C22}" type="datetime1">
              <a:rPr lang="zh-CN" altLang="en-US" smtClean="0"/>
              <a:t>2025/4/29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358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43D7CB-3D2F-49E4-9DBC-D3EA57411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NOR</a:t>
            </a:r>
            <a:r>
              <a:rPr lang="zh-CN" altLang="en-US" dirty="0"/>
              <a:t>型和</a:t>
            </a:r>
            <a:r>
              <a:rPr lang="en-US" altLang="zh-CN" dirty="0"/>
              <a:t>NAND</a:t>
            </a:r>
            <a:r>
              <a:rPr lang="zh-CN" altLang="en-US" dirty="0"/>
              <a:t>型比较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2E1377-0035-4879-A093-525063BBC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164" y="1178561"/>
            <a:ext cx="8672242" cy="5094224"/>
          </a:xfrm>
        </p:spPr>
        <p:txBody>
          <a:bodyPr>
            <a:normAutofit fontScale="92500"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dirty="0"/>
              <a:t>容量：</a:t>
            </a:r>
            <a:r>
              <a:rPr lang="en-US" altLang="zh-CN" sz="2000" dirty="0"/>
              <a:t>NOR</a:t>
            </a:r>
            <a:r>
              <a:rPr lang="zh-CN" altLang="en-US" sz="2000" dirty="0"/>
              <a:t>型更像内存，比较贵，容量比较小；而</a:t>
            </a:r>
            <a:r>
              <a:rPr lang="en-US" altLang="zh-CN" sz="2000" dirty="0"/>
              <a:t>NAND</a:t>
            </a:r>
            <a:r>
              <a:rPr lang="zh-CN" altLang="en-US" sz="2000" dirty="0"/>
              <a:t>型更像硬盘，成本要低一些，容量大得多。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dirty="0"/>
              <a:t>应用：</a:t>
            </a:r>
            <a:r>
              <a:rPr lang="en-US" altLang="zh-CN" sz="2000" dirty="0"/>
              <a:t>NOR</a:t>
            </a:r>
            <a:r>
              <a:rPr lang="zh-CN" altLang="en-US" sz="2000" dirty="0"/>
              <a:t>型比较适合频繁随机读写的场合，存储程序代码可直接在闪存内运行，例手机使用</a:t>
            </a:r>
            <a:r>
              <a:rPr lang="en-US" altLang="zh-CN" sz="2000" dirty="0"/>
              <a:t>NOR</a:t>
            </a:r>
            <a:r>
              <a:rPr lang="zh-CN" altLang="en-US" sz="2000" dirty="0"/>
              <a:t>型闪存；</a:t>
            </a:r>
            <a:r>
              <a:rPr lang="en-US" altLang="zh-CN" sz="2000" dirty="0"/>
              <a:t>NAND</a:t>
            </a:r>
            <a:r>
              <a:rPr lang="zh-CN" altLang="en-US" sz="2000" dirty="0"/>
              <a:t>型存储资料，如闪存盘、数码存储卡等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dirty="0"/>
              <a:t>速度：</a:t>
            </a:r>
            <a:r>
              <a:rPr lang="en-US" altLang="zh-CN" sz="2000" dirty="0"/>
              <a:t>NOR</a:t>
            </a:r>
            <a:r>
              <a:rPr lang="zh-CN" altLang="en-US" sz="2000" dirty="0"/>
              <a:t>型速度很有限，频率比内存低得多，</a:t>
            </a:r>
            <a:r>
              <a:rPr lang="en-US" altLang="zh-CN" sz="2000" dirty="0"/>
              <a:t>NAND</a:t>
            </a:r>
            <a:r>
              <a:rPr lang="zh-CN" altLang="en-US" sz="2000" dirty="0"/>
              <a:t>型闪存类似硬盘的操作，效率也比内存慢得多，比硬盘快得多。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dirty="0"/>
              <a:t>存储单元：</a:t>
            </a:r>
            <a:r>
              <a:rPr lang="en-US" altLang="zh-CN" sz="2000" dirty="0"/>
              <a:t>NOR</a:t>
            </a:r>
            <a:r>
              <a:rPr lang="zh-CN" altLang="en-US" sz="2000" dirty="0"/>
              <a:t>型闪存的基本存储单元是字节；</a:t>
            </a:r>
            <a:r>
              <a:rPr lang="en-US" altLang="zh-CN" sz="2000" dirty="0"/>
              <a:t>NAND</a:t>
            </a:r>
            <a:r>
              <a:rPr lang="zh-CN" altLang="en-US" sz="2000" dirty="0"/>
              <a:t>型闪存的基本存储单元是页，类似硬盘的扇区。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dirty="0"/>
              <a:t>擦除操作：以块为单位擦除。写入操作如果目标区域已有数据，必须先擦除后写入，因此擦除操作是闪存的基本操作。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dirty="0"/>
              <a:t>寻址：</a:t>
            </a:r>
            <a:r>
              <a:rPr lang="en-US" altLang="zh-CN" sz="2000" dirty="0"/>
              <a:t>NOR</a:t>
            </a:r>
            <a:r>
              <a:rPr lang="zh-CN" altLang="en-US" sz="2000" dirty="0"/>
              <a:t>型有独立的地址线和数据线；</a:t>
            </a:r>
            <a:r>
              <a:rPr lang="en-US" altLang="zh-CN" sz="2000" dirty="0"/>
              <a:t>NAND</a:t>
            </a:r>
            <a:r>
              <a:rPr lang="zh-CN" altLang="en-US" sz="2000" dirty="0"/>
              <a:t>型闪存通过</a:t>
            </a:r>
            <a:r>
              <a:rPr lang="en-US" altLang="zh-CN" sz="2000" dirty="0"/>
              <a:t>8</a:t>
            </a:r>
            <a:r>
              <a:rPr lang="zh-CN" altLang="en-US" sz="2000" dirty="0"/>
              <a:t>条</a:t>
            </a:r>
            <a:r>
              <a:rPr lang="en-US" altLang="zh-CN" sz="2000" dirty="0"/>
              <a:t>I/O</a:t>
            </a:r>
            <a:r>
              <a:rPr lang="zh-CN" altLang="en-US" sz="2000" dirty="0"/>
              <a:t>接口数据线传输地址信息包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832099-4754-4066-B8C5-102D62DB4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6F46E-CFB1-4614-9B1F-B380CC7B8DB6}" type="datetime1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12FF01-B339-449E-A5EB-CF4845C57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DF97C8-6F54-4F42-B9AE-1BD71F392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668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1164" y="0"/>
            <a:ext cx="8672242" cy="1026534"/>
          </a:xfrm>
        </p:spPr>
        <p:txBody>
          <a:bodyPr/>
          <a:lstStyle/>
          <a:p>
            <a:r>
              <a:rPr lang="zh-CN" altLang="en-US" dirty="0"/>
              <a:t>存储器的主要技术指标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1758" y="885191"/>
            <a:ext cx="8672242" cy="3918017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存储容量</a:t>
            </a:r>
            <a:endParaRPr lang="en-US" altLang="zh-CN" dirty="0"/>
          </a:p>
          <a:p>
            <a:pPr lvl="1"/>
            <a:r>
              <a:rPr lang="en-US" altLang="zh-CN" dirty="0"/>
              <a:t>B</a:t>
            </a:r>
            <a:r>
              <a:rPr lang="zh-CN" altLang="en-US" dirty="0"/>
              <a:t>，</a:t>
            </a:r>
            <a:r>
              <a:rPr lang="en-US" altLang="zh-CN" dirty="0"/>
              <a:t>KB</a:t>
            </a:r>
            <a:r>
              <a:rPr lang="zh-CN" altLang="en-US" dirty="0"/>
              <a:t>，</a:t>
            </a:r>
            <a:r>
              <a:rPr lang="en-US" altLang="zh-CN" dirty="0"/>
              <a:t>MB</a:t>
            </a:r>
            <a:r>
              <a:rPr lang="zh-CN" altLang="en-US" dirty="0"/>
              <a:t>，</a:t>
            </a:r>
            <a:r>
              <a:rPr lang="en-US" altLang="zh-CN" dirty="0"/>
              <a:t>GB</a:t>
            </a:r>
            <a:r>
              <a:rPr lang="zh-CN" altLang="en-US" dirty="0"/>
              <a:t>，</a:t>
            </a:r>
            <a:r>
              <a:rPr lang="en-US" altLang="zh-CN" dirty="0"/>
              <a:t>TB</a:t>
            </a:r>
          </a:p>
          <a:p>
            <a:r>
              <a:rPr lang="zh-CN" altLang="en-US" dirty="0"/>
              <a:t>存取时间</a:t>
            </a:r>
            <a:endParaRPr lang="en-US" altLang="zh-CN" dirty="0"/>
          </a:p>
          <a:p>
            <a:pPr lvl="1"/>
            <a:r>
              <a:rPr lang="en-US" altLang="zh-CN" dirty="0"/>
              <a:t>CPU </a:t>
            </a:r>
            <a:r>
              <a:rPr lang="zh-CN" altLang="en-US" dirty="0"/>
              <a:t>对内存进行读或写操作时所需要花费的时间</a:t>
            </a:r>
            <a:endParaRPr lang="en-US" altLang="zh-CN" dirty="0"/>
          </a:p>
          <a:p>
            <a:pPr lvl="1"/>
            <a:r>
              <a:rPr lang="zh-CN" altLang="en-US" dirty="0"/>
              <a:t>存取时间的倒数来表示存取速度，访问频率</a:t>
            </a:r>
            <a:endParaRPr lang="en-US" altLang="zh-CN" dirty="0"/>
          </a:p>
          <a:p>
            <a:pPr lvl="2"/>
            <a:r>
              <a:rPr lang="zh-CN" altLang="en-US" dirty="0"/>
              <a:t>例：内存存取时间 </a:t>
            </a:r>
            <a:r>
              <a:rPr lang="en-US" altLang="zh-CN" dirty="0"/>
              <a:t>1ns </a:t>
            </a:r>
            <a:r>
              <a:rPr lang="zh-CN" altLang="en-US" dirty="0"/>
              <a:t>，访问频率为 </a:t>
            </a:r>
            <a:r>
              <a:rPr lang="en-US" altLang="zh-CN" dirty="0"/>
              <a:t>1/10</a:t>
            </a:r>
            <a:r>
              <a:rPr lang="en-US" altLang="zh-CN" baseline="30000" dirty="0"/>
              <a:t>−9</a:t>
            </a:r>
            <a:r>
              <a:rPr lang="en-US" altLang="zh-CN" dirty="0"/>
              <a:t>Hz = 1000MHz</a:t>
            </a:r>
          </a:p>
          <a:p>
            <a:r>
              <a:rPr lang="zh-CN" altLang="en-US" dirty="0"/>
              <a:t>存储周期</a:t>
            </a:r>
            <a:endParaRPr lang="en-US" altLang="zh-CN" dirty="0"/>
          </a:p>
          <a:p>
            <a:pPr lvl="1"/>
            <a:r>
              <a:rPr lang="zh-CN" altLang="en-US" dirty="0"/>
              <a:t>两次独立的访问操作之间所需的时间，一般为</a:t>
            </a:r>
            <a:r>
              <a:rPr lang="en-US" altLang="zh-CN" dirty="0"/>
              <a:t>6</a:t>
            </a:r>
            <a:r>
              <a:rPr lang="zh-CN" altLang="en-US" dirty="0"/>
              <a:t>～</a:t>
            </a:r>
            <a:r>
              <a:rPr lang="en-US" altLang="zh-CN" dirty="0"/>
              <a:t>10ns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4B10BBE8-18DB-420C-8213-91CB9FE3B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812D3-7D8B-4BAB-91C3-16A1C8B7AED3}" type="datetime1">
              <a:rPr lang="zh-CN" altLang="en-US" smtClean="0"/>
              <a:pPr/>
              <a:t>2025/4/29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A243FED-5CF8-4923-9ED6-886F839E8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DA9B3DD-747D-4C51-BA3C-0A27CCC34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21</a:t>
            </a:fld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2B401BB-93D2-4B25-B4EE-0BFE5F05C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55" y="4803208"/>
            <a:ext cx="5738495" cy="183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631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存储器的主要技术指标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164" y="1395663"/>
            <a:ext cx="8672242" cy="5055937"/>
          </a:xfrm>
        </p:spPr>
        <p:txBody>
          <a:bodyPr>
            <a:normAutofit/>
          </a:bodyPr>
          <a:lstStyle/>
          <a:p>
            <a:r>
              <a:rPr lang="zh-CN" altLang="en-US" dirty="0"/>
              <a:t>访问带宽</a:t>
            </a:r>
            <a:endParaRPr lang="en-US" altLang="zh-CN" dirty="0"/>
          </a:p>
          <a:p>
            <a:pPr lvl="1"/>
            <a:r>
              <a:rPr lang="zh-CN" altLang="en-US" dirty="0"/>
              <a:t>内存总线所能提供的数据传输能力 </a:t>
            </a:r>
            <a:endParaRPr lang="en-US" altLang="zh-CN" dirty="0"/>
          </a:p>
          <a:p>
            <a:pPr lvl="2"/>
            <a:r>
              <a:rPr lang="zh-CN" altLang="en-US" dirty="0"/>
              <a:t>访问带宽</a:t>
            </a:r>
            <a:r>
              <a:rPr lang="en-US" altLang="zh-CN" dirty="0"/>
              <a:t>=</a:t>
            </a:r>
            <a:r>
              <a:rPr lang="zh-CN" altLang="en-US" dirty="0"/>
              <a:t>存储器位数</a:t>
            </a:r>
            <a:r>
              <a:rPr lang="en-US" altLang="zh-CN" dirty="0"/>
              <a:t>/8</a:t>
            </a:r>
            <a:r>
              <a:rPr lang="zh-CN" altLang="en-US" dirty="0"/>
              <a:t> </a:t>
            </a:r>
            <a:r>
              <a:rPr lang="en-US" altLang="zh-CN" dirty="0"/>
              <a:t>× </a:t>
            </a:r>
            <a:r>
              <a:rPr lang="zh-CN" altLang="en-US" dirty="0"/>
              <a:t>读取速度峰值</a:t>
            </a:r>
            <a:endParaRPr lang="en-US" altLang="zh-CN" dirty="0"/>
          </a:p>
          <a:p>
            <a:pPr lvl="2"/>
            <a:r>
              <a:rPr lang="zh-CN" altLang="en-US" dirty="0"/>
              <a:t>表示每秒从主存进出信息的最大数量</a:t>
            </a:r>
            <a:r>
              <a:rPr lang="en-US" altLang="zh-CN" dirty="0"/>
              <a:t> </a:t>
            </a:r>
          </a:p>
          <a:p>
            <a:pPr lvl="2"/>
            <a:r>
              <a:rPr lang="zh-CN" altLang="en-US" dirty="0"/>
              <a:t> 例：存取周期</a:t>
            </a:r>
            <a:r>
              <a:rPr lang="en-US" altLang="zh-CN" dirty="0"/>
              <a:t>500ns</a:t>
            </a:r>
            <a:r>
              <a:rPr lang="zh-CN" altLang="en-US" dirty="0"/>
              <a:t>，存储器位数</a:t>
            </a:r>
            <a:r>
              <a:rPr lang="en-US" altLang="zh-CN" dirty="0"/>
              <a:t>16</a:t>
            </a:r>
            <a:r>
              <a:rPr lang="zh-CN" altLang="en-US" dirty="0"/>
              <a:t>位，则带宽</a:t>
            </a:r>
            <a:r>
              <a:rPr lang="en-US" altLang="zh-CN" dirty="0"/>
              <a:t>4MB/S</a:t>
            </a:r>
          </a:p>
          <a:p>
            <a:pPr lvl="2"/>
            <a:r>
              <a:rPr lang="zh-CN" altLang="en-US" dirty="0"/>
              <a:t> 访问带宽决定信息传输速度，是系统瓶颈的关键因素</a:t>
            </a:r>
            <a:endParaRPr lang="en-US" altLang="zh-CN" dirty="0"/>
          </a:p>
          <a:p>
            <a:pPr lvl="2"/>
            <a:r>
              <a:rPr lang="zh-CN" altLang="en-US" dirty="0"/>
              <a:t>为提高存储器访问带宽，可采取措施为</a:t>
            </a:r>
            <a:endParaRPr lang="en-US" altLang="zh-CN" dirty="0"/>
          </a:p>
          <a:p>
            <a:pPr lvl="3"/>
            <a:r>
              <a:rPr lang="zh-CN" altLang="en-US" dirty="0"/>
              <a:t>缩短存取周期</a:t>
            </a:r>
            <a:endParaRPr lang="en-US" altLang="zh-CN" dirty="0"/>
          </a:p>
          <a:p>
            <a:pPr lvl="3"/>
            <a:r>
              <a:rPr lang="zh-CN" altLang="en-US" dirty="0"/>
              <a:t>增加存储器位数</a:t>
            </a:r>
            <a:endParaRPr lang="en-US" altLang="zh-CN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4B10BBE8-18DB-420C-8213-91CB9FE3B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812D3-7D8B-4BAB-91C3-16A1C8B7AED3}" type="datetime1">
              <a:rPr lang="zh-CN" altLang="en-US" smtClean="0"/>
              <a:pPr/>
              <a:t>2025/4/29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A243FED-5CF8-4923-9ED6-886F839E8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DA9B3DD-747D-4C51-BA3C-0A27CCC34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919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4.3 ARM</a:t>
            </a:r>
            <a:r>
              <a:rPr lang="zh-CN" altLang="en-US" dirty="0"/>
              <a:t>存储器管理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4F9137-B5BC-4251-AF87-D6849A0EA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21C8E3-501F-470F-A398-0E0DA8DDB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5477ECA-B45E-43F8-A0AF-86E48275B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C74A9-FA0C-409A-8E25-3295130242F3}" type="datetime1">
              <a:rPr lang="zh-CN" altLang="en-US" smtClean="0"/>
              <a:t>2025/4/29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6CB8753-089C-4FD9-A904-1949479A4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043" y="1396477"/>
            <a:ext cx="6193913" cy="517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478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存储器的挂载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3812359-E745-405B-BC7F-9666479E9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4DE4AB-EA63-49DA-8548-DA743051A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DC49EA0-6A25-4DB0-9DF8-9120ABD40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43327-3843-4D92-9C2A-680108D021CF}" type="datetime1">
              <a:rPr lang="zh-CN" altLang="en-US" smtClean="0"/>
              <a:t>2025/4/29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E046DCD-A647-47AC-ACB1-B18136F5A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9687"/>
            <a:ext cx="9144000" cy="572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4213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存储映射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地址总线是 </a:t>
            </a:r>
            <a:r>
              <a:rPr lang="en-US" altLang="zh-CN" dirty="0"/>
              <a:t>32 </a:t>
            </a:r>
            <a:r>
              <a:rPr lang="zh-CN" altLang="en-US" dirty="0"/>
              <a:t>位，可访问</a:t>
            </a:r>
            <a:r>
              <a:rPr lang="en-US" altLang="zh-CN" dirty="0"/>
              <a:t>4GB</a:t>
            </a:r>
            <a:r>
              <a:rPr lang="zh-CN" altLang="en-US" dirty="0"/>
              <a:t>的地址空间</a:t>
            </a:r>
            <a:endParaRPr lang="en-US" altLang="zh-CN" dirty="0"/>
          </a:p>
          <a:p>
            <a:r>
              <a:rPr lang="zh-CN" altLang="en-US" dirty="0"/>
              <a:t>小端格式存储，可寻址空间分为 </a:t>
            </a:r>
            <a:r>
              <a:rPr lang="en-US" altLang="zh-CN" dirty="0"/>
              <a:t>8 </a:t>
            </a:r>
            <a:r>
              <a:rPr lang="zh-CN" altLang="en-US" dirty="0"/>
              <a:t>个块，每个块 </a:t>
            </a:r>
            <a:r>
              <a:rPr lang="en-US" altLang="zh-CN" dirty="0"/>
              <a:t>512 MB</a:t>
            </a:r>
            <a:r>
              <a:rPr lang="zh-CN" altLang="en-US" dirty="0"/>
              <a:t>，即</a:t>
            </a:r>
            <a:r>
              <a:rPr lang="en-US" altLang="zh-CN" dirty="0"/>
              <a:t>0.5GB</a:t>
            </a:r>
          </a:p>
          <a:p>
            <a:pPr lvl="1"/>
            <a:r>
              <a:rPr lang="zh-CN" altLang="en-US" dirty="0"/>
              <a:t>程序代码访问区域（</a:t>
            </a:r>
            <a:r>
              <a:rPr lang="en-US" altLang="zh-CN" dirty="0"/>
              <a:t>0.5GB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数据交互区域（</a:t>
            </a:r>
            <a:r>
              <a:rPr lang="en-US" altLang="zh-CN" dirty="0"/>
              <a:t>SRAM</a:t>
            </a:r>
            <a:r>
              <a:rPr lang="zh-CN" altLang="en-US" dirty="0"/>
              <a:t>，</a:t>
            </a:r>
            <a:r>
              <a:rPr lang="en-US" altLang="zh-CN" dirty="0"/>
              <a:t>0.5GB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片内外围设备（</a:t>
            </a:r>
            <a:r>
              <a:rPr lang="en-US" altLang="zh-CN" dirty="0"/>
              <a:t>0.5GB</a:t>
            </a:r>
            <a:r>
              <a:rPr lang="zh-CN" altLang="en-US" dirty="0"/>
              <a:t>） </a:t>
            </a:r>
            <a:endParaRPr lang="en-US" altLang="zh-CN" dirty="0"/>
          </a:p>
          <a:p>
            <a:pPr lvl="1"/>
            <a:r>
              <a:rPr lang="zh-CN" altLang="en-US" dirty="0"/>
              <a:t>外部存储空间或片外外设（</a:t>
            </a:r>
            <a:r>
              <a:rPr lang="en-US" altLang="zh-CN" dirty="0"/>
              <a:t>2GB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处理器内部控制（</a:t>
            </a:r>
            <a:r>
              <a:rPr lang="en-US" altLang="zh-CN" dirty="0"/>
              <a:t>NVIC</a:t>
            </a:r>
            <a:r>
              <a:rPr lang="zh-CN" altLang="en-US" dirty="0"/>
              <a:t>）和调试区域（</a:t>
            </a:r>
            <a:r>
              <a:rPr lang="en-US" altLang="zh-CN" dirty="0"/>
              <a:t>0.5GB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endParaRPr lang="en-US" altLang="zh-CN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B1248496-8875-40E6-9170-454406353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F75B8-853C-4FE6-889D-33CF7442C5B4}" type="datetime1">
              <a:rPr lang="zh-CN" altLang="en-US" smtClean="0"/>
              <a:pPr/>
              <a:t>2025/4/29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4B9C250-9688-4EFD-92B4-E4CF9C452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A87FF03-0912-44F4-AD5F-4F766F92A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8607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5879" y="138810"/>
            <a:ext cx="8672242" cy="57567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存储映射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FD792E-AC15-41AD-8C02-DE3BEDEFA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92AED70-32D9-4041-B81C-A3D3516AD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C5E7F-6C7D-42DC-B73F-E5BB441EFC83}" type="datetime1">
              <a:rPr lang="zh-CN" altLang="en-US" smtClean="0"/>
              <a:t>2025/4/29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DD51A5-5C74-439B-BEE1-1277B6483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19" y="794926"/>
            <a:ext cx="8818880" cy="584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160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400" dirty="0"/>
              <a:t>地址分配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BF196AA-0608-4310-A1FD-5240BD08E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6B6163-A5C4-4184-8C21-FB6DC6E23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1E8D0BF-5342-485F-A3C3-43161BD86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CE2B3-7833-4224-AC8A-3FBD99AA59DC}" type="datetime1">
              <a:rPr lang="zh-CN" altLang="en-US" smtClean="0"/>
              <a:t>2025/4/29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4C5E663-196E-4AAD-AF0B-C3B7D23CF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6851"/>
            <a:ext cx="9144000" cy="412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66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81372-0AB2-477B-ABFC-F66A8DA68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34" y="62411"/>
            <a:ext cx="8672242" cy="674351"/>
          </a:xfrm>
        </p:spPr>
        <p:txBody>
          <a:bodyPr/>
          <a:lstStyle/>
          <a:p>
            <a:r>
              <a:rPr lang="zh-CN" altLang="en-US" dirty="0"/>
              <a:t>内存映射</a:t>
            </a:r>
            <a:r>
              <a:rPr lang="en-US" altLang="zh-CN" dirty="0"/>
              <a:t>-</a:t>
            </a:r>
            <a:r>
              <a:rPr lang="zh-CN" altLang="en-US" dirty="0"/>
              <a:t>块</a:t>
            </a:r>
            <a:r>
              <a:rPr lang="en-US" altLang="zh-CN" dirty="0"/>
              <a:t>0</a:t>
            </a:r>
            <a:r>
              <a:rPr lang="zh-CN" altLang="en-US" dirty="0"/>
              <a:t>和块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F169AA-2576-4E36-A050-E350C74C4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6F46E-CFB1-4614-9B1F-B380CC7B8DB6}" type="datetime1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C26597-CFB1-43F5-A3B5-E8C7E5A43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0D2440-10E8-4E7C-A2FE-2157CD8C1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1334FA6-CD14-4594-ACCC-F4B9642E4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80" y="956852"/>
            <a:ext cx="7945120" cy="5901148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BDD41CD-F82D-46D1-A94E-AD42231A58E2}"/>
              </a:ext>
            </a:extLst>
          </p:cNvPr>
          <p:cNvCxnSpPr/>
          <p:nvPr/>
        </p:nvCxnSpPr>
        <p:spPr>
          <a:xfrm>
            <a:off x="3850640" y="2153920"/>
            <a:ext cx="158089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C0770AB-1D3D-4FBC-846A-816C4BDCA211}"/>
              </a:ext>
            </a:extLst>
          </p:cNvPr>
          <p:cNvCxnSpPr/>
          <p:nvPr/>
        </p:nvCxnSpPr>
        <p:spPr>
          <a:xfrm>
            <a:off x="3850640" y="2590800"/>
            <a:ext cx="158089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D00956F-0480-4BB4-8827-9D02810D8E46}"/>
              </a:ext>
            </a:extLst>
          </p:cNvPr>
          <p:cNvCxnSpPr/>
          <p:nvPr/>
        </p:nvCxnSpPr>
        <p:spPr>
          <a:xfrm>
            <a:off x="3850640" y="3027680"/>
            <a:ext cx="158089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4A2E0E3-E52A-43B8-B5A6-F93211FB83F1}"/>
              </a:ext>
            </a:extLst>
          </p:cNvPr>
          <p:cNvCxnSpPr/>
          <p:nvPr/>
        </p:nvCxnSpPr>
        <p:spPr>
          <a:xfrm>
            <a:off x="3850640" y="5882640"/>
            <a:ext cx="158089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CCB53A9-ECA4-4BB2-B8C5-5AEE07281BA8}"/>
              </a:ext>
            </a:extLst>
          </p:cNvPr>
          <p:cNvCxnSpPr>
            <a:cxnSpLocks/>
          </p:cNvCxnSpPr>
          <p:nvPr/>
        </p:nvCxnSpPr>
        <p:spPr>
          <a:xfrm>
            <a:off x="3781552" y="6370320"/>
            <a:ext cx="177596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D898907-4194-4BEC-AD98-EA07CA65AE1F}"/>
              </a:ext>
            </a:extLst>
          </p:cNvPr>
          <p:cNvCxnSpPr>
            <a:cxnSpLocks/>
          </p:cNvCxnSpPr>
          <p:nvPr/>
        </p:nvCxnSpPr>
        <p:spPr>
          <a:xfrm>
            <a:off x="3527552" y="6553200"/>
            <a:ext cx="22230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93C0DCB-1407-47B3-9E95-6AE756FC09F9}"/>
              </a:ext>
            </a:extLst>
          </p:cNvPr>
          <p:cNvCxnSpPr>
            <a:cxnSpLocks/>
          </p:cNvCxnSpPr>
          <p:nvPr/>
        </p:nvCxnSpPr>
        <p:spPr>
          <a:xfrm>
            <a:off x="3974592" y="6736080"/>
            <a:ext cx="137972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4418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B6D025-BA17-4DA9-B2CC-506AA7266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Flash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2D493A6-75B0-4C9C-8B7F-F888DA95A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 CPU </a:t>
            </a:r>
            <a:r>
              <a:rPr lang="zh-CN" altLang="en-US" dirty="0"/>
              <a:t>通过 </a:t>
            </a:r>
            <a:r>
              <a:rPr lang="en-US" altLang="zh-CN" dirty="0"/>
              <a:t>AHB I-</a:t>
            </a:r>
            <a:r>
              <a:rPr lang="zh-CN" altLang="en-US" dirty="0"/>
              <a:t>总线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/>
              <a:t>D-</a:t>
            </a:r>
            <a:r>
              <a:rPr lang="zh-CN" altLang="en-US" dirty="0"/>
              <a:t>总线</a:t>
            </a:r>
            <a:r>
              <a:rPr lang="en-US" altLang="zh-CN" dirty="0"/>
              <a:t> </a:t>
            </a:r>
            <a:r>
              <a:rPr lang="zh-CN" altLang="en-US" dirty="0"/>
              <a:t>对 </a:t>
            </a:r>
            <a:r>
              <a:rPr lang="en-US" altLang="zh-CN" dirty="0"/>
              <a:t>Flash </a:t>
            </a:r>
            <a:r>
              <a:rPr lang="zh-CN" altLang="en-US" dirty="0"/>
              <a:t>进行的访问</a:t>
            </a:r>
            <a:endParaRPr lang="en-US" altLang="zh-CN" dirty="0"/>
          </a:p>
          <a:p>
            <a:r>
              <a:rPr lang="en-US" altLang="zh-CN" dirty="0"/>
              <a:t>Flash </a:t>
            </a:r>
            <a:r>
              <a:rPr lang="zh-CN" altLang="en-US" dirty="0"/>
              <a:t>接口通过指令预取和缓存机制加速代码执行</a:t>
            </a:r>
            <a:endParaRPr lang="en-US" altLang="zh-CN" dirty="0"/>
          </a:p>
          <a:p>
            <a:r>
              <a:rPr lang="zh-CN" altLang="en-US" dirty="0"/>
              <a:t>闪存组织如下： </a:t>
            </a:r>
          </a:p>
          <a:p>
            <a:pPr lvl="1"/>
            <a:r>
              <a:rPr lang="zh-CN" altLang="en-US" dirty="0"/>
              <a:t>主存储块被分成扇区 </a:t>
            </a:r>
          </a:p>
          <a:p>
            <a:pPr lvl="1"/>
            <a:r>
              <a:rPr lang="zh-CN" altLang="en-US" dirty="0"/>
              <a:t>系统存储器，在系统存储器启动模式下的系统存储器</a:t>
            </a:r>
          </a:p>
          <a:p>
            <a:pPr lvl="1"/>
            <a:r>
              <a:rPr lang="en-US" altLang="zh-CN" dirty="0"/>
              <a:t>512 OTP</a:t>
            </a:r>
            <a:r>
              <a:rPr lang="zh-CN" altLang="en-US" dirty="0"/>
              <a:t>（一次性可编程）字节，用于存储用户数据 </a:t>
            </a:r>
          </a:p>
          <a:p>
            <a:pPr lvl="1"/>
            <a:r>
              <a:rPr lang="zh-CN" altLang="en-US" dirty="0"/>
              <a:t>读写保护、</a:t>
            </a:r>
            <a:r>
              <a:rPr lang="en-US" altLang="zh-CN" dirty="0"/>
              <a:t>BOR </a:t>
            </a:r>
            <a:r>
              <a:rPr lang="zh-CN" altLang="en-US" dirty="0"/>
              <a:t>级别、看门狗、复位等配置的可选字节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8C6491-0709-4BF6-8969-B6F97CC7F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6F46E-CFB1-4614-9B1F-B380CC7B8DB6}" type="datetime1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262F73-7BD5-4B1C-947E-B3D119414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F7E7F4-2D1E-4C67-BF28-C6E589E6B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820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存储器系统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/>
              <a:t>存储器系统嵌入式系统中不可或缺的组成部分，主要是用来存放指令和数据</a:t>
            </a:r>
            <a:endParaRPr lang="en-US" altLang="zh-CN" dirty="0"/>
          </a:p>
          <a:p>
            <a:r>
              <a:rPr lang="zh-CN" altLang="en-US" dirty="0"/>
              <a:t>嵌入式系统的主存储器由于计算机体系结构的限制，存在若干不足之处</a:t>
            </a:r>
            <a:endParaRPr lang="en-US" altLang="zh-CN" dirty="0"/>
          </a:p>
          <a:p>
            <a:pPr lvl="1"/>
            <a:r>
              <a:rPr lang="zh-CN" altLang="en-US" dirty="0"/>
              <a:t>不能同时满足存取速度快、存储容量大和成本低的要求。</a:t>
            </a:r>
            <a:endParaRPr lang="en-US" altLang="zh-CN" dirty="0"/>
          </a:p>
          <a:p>
            <a:pPr lvl="1"/>
            <a:r>
              <a:rPr lang="zh-CN" altLang="en-US" dirty="0"/>
              <a:t>需要在数据访问需求和成本性能之间平衡</a:t>
            </a:r>
            <a:endParaRPr lang="en-US" altLang="zh-CN" dirty="0"/>
          </a:p>
          <a:p>
            <a:r>
              <a:rPr lang="zh-CN" altLang="en-US" dirty="0"/>
              <a:t>嵌入式系统内部或者芯片内部的存储器是</a:t>
            </a:r>
            <a:endParaRPr lang="en-US" altLang="zh-CN" dirty="0"/>
          </a:p>
          <a:p>
            <a:pPr lvl="1"/>
            <a:r>
              <a:rPr lang="zh-CN" altLang="en-US" dirty="0"/>
              <a:t>从快到慢、容量由小到大的多级层次存储器</a:t>
            </a:r>
            <a:endParaRPr lang="en-US" altLang="zh-CN" dirty="0"/>
          </a:p>
          <a:p>
            <a:pPr lvl="1"/>
            <a:r>
              <a:rPr lang="zh-CN" altLang="en-US" dirty="0"/>
              <a:t>采用优化的控制调度算法、合理的成本、性能构成经济可用的存储器系统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5022D9F3-DA6B-4D49-A0EA-DF697FC6D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154C0-6BC7-4C73-87CA-1B91D64D6CFD}" type="datetime1">
              <a:rPr lang="zh-CN" altLang="en-US" smtClean="0"/>
              <a:pPr/>
              <a:t>2025/4/29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928382-9C56-4CFB-8EFE-19898ED64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FA5E15A-EDCF-44E0-B716-45396D8A5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4460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启动配置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dirty="0"/>
              <a:t>代码区从地址</a:t>
            </a:r>
            <a:r>
              <a:rPr lang="en-US" altLang="zh-CN" dirty="0"/>
              <a:t>0x00000000</a:t>
            </a:r>
            <a:r>
              <a:rPr lang="zh-CN" altLang="en-US" dirty="0"/>
              <a:t>开始（</a:t>
            </a:r>
            <a:r>
              <a:rPr lang="en-US" altLang="zh-CN" dirty="0"/>
              <a:t>I</a:t>
            </a:r>
            <a:r>
              <a:rPr lang="zh-CN" altLang="en-US" dirty="0"/>
              <a:t>总线</a:t>
            </a:r>
            <a:r>
              <a:rPr lang="en-US" altLang="zh-CN" dirty="0"/>
              <a:t>/D</a:t>
            </a:r>
            <a:r>
              <a:rPr lang="zh-CN" altLang="en-US" dirty="0"/>
              <a:t>总线访问）</a:t>
            </a:r>
            <a:endParaRPr lang="en-US" altLang="zh-CN" dirty="0"/>
          </a:p>
          <a:p>
            <a:r>
              <a:rPr lang="zh-CN" altLang="en-US" dirty="0"/>
              <a:t>数据区从地址</a:t>
            </a:r>
            <a:r>
              <a:rPr lang="en-US" altLang="zh-CN" dirty="0"/>
              <a:t>0x20000000</a:t>
            </a:r>
            <a:r>
              <a:rPr lang="zh-CN" altLang="en-US" dirty="0"/>
              <a:t>开始（通过系统总线访问）</a:t>
            </a:r>
            <a:endParaRPr lang="en-US" altLang="zh-CN" dirty="0"/>
          </a:p>
          <a:p>
            <a:r>
              <a:rPr lang="zh-CN" altLang="en-US" dirty="0"/>
              <a:t>带</a:t>
            </a:r>
            <a:r>
              <a:rPr lang="en-US" altLang="zh-CN" dirty="0"/>
              <a:t>FPU</a:t>
            </a:r>
            <a:r>
              <a:rPr lang="zh-CN" altLang="en-US" dirty="0"/>
              <a:t>的</a:t>
            </a:r>
            <a:r>
              <a:rPr lang="en-US" altLang="zh-CN" dirty="0"/>
              <a:t>Cortex M4 CPU</a:t>
            </a:r>
            <a:r>
              <a:rPr lang="zh-CN" altLang="en-US" dirty="0"/>
              <a:t>在</a:t>
            </a:r>
            <a:r>
              <a:rPr lang="en-US" altLang="zh-CN" dirty="0"/>
              <a:t>I</a:t>
            </a:r>
            <a:r>
              <a:rPr lang="zh-CN" altLang="en-US" dirty="0"/>
              <a:t>代码总线上取复位扇区，意味着只有在代码区有启动空间</a:t>
            </a:r>
            <a:endParaRPr lang="en-US" altLang="zh-CN" dirty="0"/>
          </a:p>
          <a:p>
            <a:r>
              <a:rPr lang="zh-CN" altLang="en-US" dirty="0"/>
              <a:t>支持三种启动模式，通过设置引脚</a:t>
            </a:r>
            <a:r>
              <a:rPr lang="en-US" altLang="zh-CN" dirty="0"/>
              <a:t>BOOT0</a:t>
            </a:r>
            <a:r>
              <a:rPr lang="zh-CN" altLang="en-US" dirty="0"/>
              <a:t>和</a:t>
            </a:r>
            <a:r>
              <a:rPr lang="en-US" altLang="zh-CN" dirty="0"/>
              <a:t>BOOT1</a:t>
            </a:r>
          </a:p>
          <a:p>
            <a:pPr lvl="1"/>
            <a:r>
              <a:rPr lang="en-US" altLang="zh-CN" dirty="0"/>
              <a:t>00</a:t>
            </a:r>
            <a:r>
              <a:rPr lang="zh-CN" altLang="en-US" dirty="0"/>
              <a:t>：主闪存启动模式</a:t>
            </a:r>
          </a:p>
          <a:p>
            <a:pPr lvl="1"/>
            <a:r>
              <a:rPr lang="en-US" altLang="zh-CN" dirty="0"/>
              <a:t>01</a:t>
            </a:r>
            <a:r>
              <a:rPr lang="zh-CN" altLang="en-US" dirty="0"/>
              <a:t>：系统存储器启动模式</a:t>
            </a:r>
          </a:p>
          <a:p>
            <a:pPr lvl="1"/>
            <a:r>
              <a:rPr lang="en-US" altLang="zh-CN" dirty="0"/>
              <a:t>10</a:t>
            </a:r>
            <a:r>
              <a:rPr lang="zh-CN" altLang="en-US" dirty="0"/>
              <a:t>：嵌入 </a:t>
            </a:r>
            <a:r>
              <a:rPr lang="en-US" altLang="zh-CN" dirty="0"/>
              <a:t>SRAM </a:t>
            </a:r>
            <a:r>
              <a:rPr lang="zh-CN" altLang="en-US" dirty="0"/>
              <a:t>启动模式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2091C388-8412-4232-B3E4-70DB66CEE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53C53-998A-4C98-8982-F92D7D959B84}" type="datetime1">
              <a:rPr lang="zh-CN" altLang="en-US" smtClean="0"/>
              <a:pPr/>
              <a:t>2025/4/29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54AABF5-E457-491B-8B93-4AE63E48C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F3732AE-7C57-4384-BBAC-86F281343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4103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4.4 </a:t>
            </a:r>
            <a:r>
              <a:rPr lang="zh-CN" altLang="en-US"/>
              <a:t>新型存储器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164" y="1087121"/>
            <a:ext cx="8672242" cy="5085080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sz="2600" dirty="0"/>
              <a:t>存储器分为易失性和非易失性</a:t>
            </a:r>
            <a:endParaRPr lang="en-US" altLang="zh-CN" sz="2600" dirty="0"/>
          </a:p>
          <a:p>
            <a:r>
              <a:rPr lang="zh-CN" altLang="en-US" sz="2600" dirty="0"/>
              <a:t>易失性存储器主要</a:t>
            </a:r>
            <a:r>
              <a:rPr lang="en-US" altLang="zh-CN" sz="2600" dirty="0"/>
              <a:t>SRAM </a:t>
            </a:r>
            <a:r>
              <a:rPr lang="zh-CN" altLang="en-US" sz="2600" dirty="0"/>
              <a:t>和 </a:t>
            </a:r>
            <a:r>
              <a:rPr lang="en-US" altLang="zh-CN" sz="2600" dirty="0"/>
              <a:t>DRAM</a:t>
            </a:r>
          </a:p>
          <a:p>
            <a:r>
              <a:rPr lang="zh-CN" altLang="en-US" sz="2600" dirty="0"/>
              <a:t>非易失性存储器</a:t>
            </a:r>
            <a:endParaRPr lang="en-US" altLang="zh-CN" sz="2600" dirty="0"/>
          </a:p>
          <a:p>
            <a:pPr lvl="1"/>
            <a:r>
              <a:rPr lang="zh-CN" altLang="en-US" sz="2100" dirty="0"/>
              <a:t>闪存（</a:t>
            </a:r>
            <a:r>
              <a:rPr lang="en-US" altLang="zh-CN" sz="2100" dirty="0"/>
              <a:t>Flash</a:t>
            </a:r>
            <a:r>
              <a:rPr lang="zh-CN" altLang="en-US" sz="2100" dirty="0"/>
              <a:t>）</a:t>
            </a:r>
            <a:endParaRPr lang="en-US" altLang="zh-CN" sz="2100" dirty="0"/>
          </a:p>
          <a:p>
            <a:pPr lvl="1"/>
            <a:r>
              <a:rPr lang="zh-CN" altLang="en-US" sz="2100" dirty="0"/>
              <a:t>基于氮化硅存储器（</a:t>
            </a:r>
            <a:r>
              <a:rPr lang="en-US" altLang="zh-CN" sz="2100" dirty="0"/>
              <a:t>Silicon Oxide Nitride Oxide Semiconductor</a:t>
            </a:r>
            <a:r>
              <a:rPr lang="zh-CN" altLang="en-US" sz="2100" dirty="0"/>
              <a:t>，</a:t>
            </a:r>
            <a:r>
              <a:rPr lang="en-US" altLang="zh-CN" sz="2100" dirty="0"/>
              <a:t>SONOS</a:t>
            </a:r>
            <a:r>
              <a:rPr lang="zh-CN" altLang="en-US" sz="2100" dirty="0"/>
              <a:t>）</a:t>
            </a:r>
            <a:endParaRPr lang="en-US" altLang="zh-CN" sz="2100" dirty="0"/>
          </a:p>
          <a:p>
            <a:pPr lvl="1"/>
            <a:r>
              <a:rPr lang="zh-CN" altLang="en-US" sz="2100" dirty="0"/>
              <a:t>铁电存储器（</a:t>
            </a:r>
            <a:r>
              <a:rPr lang="en-US" altLang="zh-CN" sz="2100" dirty="0"/>
              <a:t>Ferroelectric Random Access Memory</a:t>
            </a:r>
            <a:r>
              <a:rPr lang="zh-CN" altLang="en-US" sz="2100" dirty="0"/>
              <a:t>，</a:t>
            </a:r>
            <a:r>
              <a:rPr lang="en-US" altLang="zh-CN" sz="2100" dirty="0"/>
              <a:t>FRAM</a:t>
            </a:r>
            <a:r>
              <a:rPr lang="zh-CN" altLang="en-US" sz="2100" dirty="0"/>
              <a:t>）</a:t>
            </a:r>
            <a:endParaRPr lang="en-US" altLang="zh-CN" sz="2100" dirty="0"/>
          </a:p>
          <a:p>
            <a:pPr lvl="1"/>
            <a:r>
              <a:rPr lang="zh-CN" altLang="en-US" sz="2100" dirty="0"/>
              <a:t>相变存储器（</a:t>
            </a:r>
            <a:r>
              <a:rPr lang="en-US" altLang="zh-CN" sz="2100" dirty="0"/>
              <a:t>Phase Change Memory</a:t>
            </a:r>
            <a:r>
              <a:rPr lang="zh-CN" altLang="en-US" sz="2100" dirty="0"/>
              <a:t>，</a:t>
            </a:r>
            <a:r>
              <a:rPr lang="en-US" altLang="zh-CN" sz="2100" dirty="0"/>
              <a:t>PRAM</a:t>
            </a:r>
            <a:r>
              <a:rPr lang="zh-CN" altLang="en-US" sz="2100" dirty="0"/>
              <a:t>）</a:t>
            </a:r>
            <a:endParaRPr lang="en-US" altLang="zh-CN" sz="2100" dirty="0"/>
          </a:p>
          <a:p>
            <a:pPr lvl="1"/>
            <a:r>
              <a:rPr lang="zh-CN" altLang="en-US" sz="2100" dirty="0"/>
              <a:t>磁存储器（</a:t>
            </a:r>
            <a:r>
              <a:rPr lang="en-US" altLang="zh-CN" sz="2100" dirty="0"/>
              <a:t>Magnetic Random Access Memory</a:t>
            </a:r>
            <a:r>
              <a:rPr lang="zh-CN" altLang="en-US" sz="2100" dirty="0"/>
              <a:t>，</a:t>
            </a:r>
            <a:r>
              <a:rPr lang="en-US" altLang="zh-CN" sz="2100" dirty="0"/>
              <a:t>MRAM</a:t>
            </a:r>
            <a:r>
              <a:rPr lang="zh-CN" altLang="en-US" sz="2100" dirty="0"/>
              <a:t>）</a:t>
            </a:r>
            <a:endParaRPr lang="en-US" altLang="zh-CN" sz="2100" dirty="0"/>
          </a:p>
          <a:p>
            <a:pPr lvl="1"/>
            <a:r>
              <a:rPr lang="zh-CN" altLang="en-US" sz="2100" dirty="0"/>
              <a:t>阻变存储器（</a:t>
            </a:r>
            <a:r>
              <a:rPr lang="en-US" altLang="zh-CN" sz="2100" dirty="0"/>
              <a:t>Resistance</a:t>
            </a:r>
            <a:r>
              <a:rPr lang="zh-CN" altLang="en-US" sz="2100" dirty="0"/>
              <a:t>，</a:t>
            </a:r>
            <a:r>
              <a:rPr lang="en-US" altLang="zh-CN" sz="2100" dirty="0"/>
              <a:t>RRAM</a:t>
            </a:r>
            <a:r>
              <a:rPr lang="zh-CN" altLang="en-US" sz="2100" dirty="0"/>
              <a:t>） </a:t>
            </a:r>
            <a:endParaRPr lang="en-US" altLang="zh-CN" sz="2100" dirty="0"/>
          </a:p>
          <a:p>
            <a:r>
              <a:rPr lang="en-US" altLang="zh-CN" sz="2600" dirty="0"/>
              <a:t>SRAM</a:t>
            </a:r>
            <a:r>
              <a:rPr lang="zh-CN" altLang="en-US" sz="2600" dirty="0"/>
              <a:t>、</a:t>
            </a:r>
            <a:r>
              <a:rPr lang="en-US" altLang="zh-CN" sz="2600" dirty="0"/>
              <a:t>DRAM</a:t>
            </a:r>
            <a:r>
              <a:rPr lang="zh-CN" altLang="en-US" sz="2600" dirty="0"/>
              <a:t>、</a:t>
            </a:r>
            <a:r>
              <a:rPr lang="en-US" altLang="zh-CN" sz="2600" dirty="0"/>
              <a:t>FLASH</a:t>
            </a:r>
            <a:r>
              <a:rPr lang="zh-CN" altLang="en-US" sz="2600" dirty="0"/>
              <a:t>、</a:t>
            </a:r>
            <a:r>
              <a:rPr lang="en-US" altLang="zh-CN" sz="2600" dirty="0"/>
              <a:t>SONOS </a:t>
            </a:r>
            <a:r>
              <a:rPr lang="zh-CN" altLang="en-US" sz="2600" dirty="0"/>
              <a:t>和 </a:t>
            </a:r>
            <a:r>
              <a:rPr lang="en-US" altLang="zh-CN" sz="2600" dirty="0"/>
              <a:t>FRAM </a:t>
            </a:r>
            <a:r>
              <a:rPr lang="zh-CN" altLang="en-US" sz="2600" dirty="0"/>
              <a:t>是基于电荷的存储器</a:t>
            </a:r>
            <a:endParaRPr lang="en-US" altLang="zh-CN" sz="2600" dirty="0"/>
          </a:p>
          <a:p>
            <a:r>
              <a:rPr lang="en-US" altLang="zh-CN" sz="2600" dirty="0"/>
              <a:t>PRAM</a:t>
            </a:r>
            <a:r>
              <a:rPr lang="zh-CN" altLang="en-US" sz="2600" dirty="0"/>
              <a:t>、</a:t>
            </a:r>
            <a:r>
              <a:rPr lang="en-US" altLang="zh-CN" sz="2600" dirty="0"/>
              <a:t>MRAM </a:t>
            </a:r>
            <a:r>
              <a:rPr lang="zh-CN" altLang="en-US" sz="2600" dirty="0"/>
              <a:t>和 </a:t>
            </a:r>
            <a:r>
              <a:rPr lang="en-US" altLang="zh-CN" sz="2600" dirty="0"/>
              <a:t>RRAM </a:t>
            </a:r>
            <a:r>
              <a:rPr lang="zh-CN" altLang="en-US" sz="2600" dirty="0"/>
              <a:t>是基于电阻的转变来实现对数据的存储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CC58340B-C7A5-429C-BDC4-FE96A4FFB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225C7-EA76-464E-A0B0-2312F4B2A574}" type="datetime1">
              <a:rPr lang="zh-CN" altLang="en-US" smtClean="0"/>
              <a:pPr/>
              <a:t>2025/4/29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0EDC1D4-AF8B-42A1-9DFE-4B5582FD3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FD4F43A-1BBF-413D-83E7-F4628866F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2712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5879" y="109781"/>
            <a:ext cx="8672242" cy="61157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MRAM--</a:t>
            </a:r>
            <a:r>
              <a:rPr lang="zh-CN" altLang="en-US" sz="4400" dirty="0"/>
              <a:t>磁存储器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5879" y="796223"/>
            <a:ext cx="8672242" cy="3003617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/>
              <a:t>MRAM</a:t>
            </a:r>
            <a:r>
              <a:rPr lang="zh-CN" altLang="en-US" dirty="0"/>
              <a:t>的基本结构是磁性隧道结</a:t>
            </a:r>
            <a:endParaRPr lang="en-US" altLang="zh-CN" dirty="0"/>
          </a:p>
          <a:p>
            <a:pPr lvl="1"/>
            <a:r>
              <a:rPr lang="zh-CN" altLang="en-US" dirty="0"/>
              <a:t>底下一层薄膜是铁磁材料（钉扎层），磁自旋方向固定</a:t>
            </a:r>
            <a:endParaRPr lang="en-US" altLang="zh-CN" dirty="0"/>
          </a:p>
          <a:p>
            <a:pPr lvl="1"/>
            <a:r>
              <a:rPr lang="zh-CN" altLang="en-US" dirty="0"/>
              <a:t>中间一层是隧穿层</a:t>
            </a:r>
            <a:endParaRPr lang="en-US" altLang="zh-CN" dirty="0"/>
          </a:p>
          <a:p>
            <a:pPr lvl="1"/>
            <a:r>
              <a:rPr lang="zh-CN" altLang="en-US" dirty="0"/>
              <a:t>上面一层是自由层，其自旋方向可在外力下改变</a:t>
            </a:r>
            <a:endParaRPr lang="en-US" altLang="zh-CN" dirty="0"/>
          </a:p>
          <a:p>
            <a:pPr lvl="1"/>
            <a:r>
              <a:rPr lang="zh-CN" altLang="en-US" dirty="0"/>
              <a:t>当自由层的自旋方向和钉扎层的自旋方向一致，则隧穿层处于低电阻的状态，为“</a:t>
            </a:r>
            <a:r>
              <a:rPr lang="en-US" altLang="zh-CN" dirty="0"/>
              <a:t>0</a:t>
            </a:r>
            <a:r>
              <a:rPr lang="zh-CN" altLang="en-US" dirty="0"/>
              <a:t>”；反之则处于高阻状态，为“</a:t>
            </a:r>
            <a:r>
              <a:rPr lang="en-US" altLang="zh-CN" dirty="0"/>
              <a:t>1</a:t>
            </a:r>
            <a:r>
              <a:rPr lang="zh-CN" altLang="en-US" dirty="0"/>
              <a:t>”</a:t>
            </a:r>
            <a:endParaRPr lang="en-US" altLang="zh-CN" dirty="0"/>
          </a:p>
          <a:p>
            <a:pPr lvl="1"/>
            <a:r>
              <a:rPr lang="zh-CN" altLang="en-US" dirty="0"/>
              <a:t>利用磁性隧道结的电阻变化来实现数据存储。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CC58340B-C7A5-429C-BDC4-FE96A4FFB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225C7-EA76-464E-A0B0-2312F4B2A574}" type="datetime1">
              <a:rPr lang="zh-CN" altLang="en-US" smtClean="0"/>
              <a:pPr/>
              <a:t>2025/4/29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0EDC1D4-AF8B-42A1-9DFE-4B5582FD3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FD4F43A-1BBF-413D-83E7-F4628866F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32</a:t>
            </a:fld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E51ECED-B76F-4044-B69B-73A194DCD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280" y="3726945"/>
            <a:ext cx="4057257" cy="313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952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MRAM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CN" dirty="0"/>
              <a:t>MRAM</a:t>
            </a:r>
            <a:r>
              <a:rPr lang="zh-CN" altLang="en-US" dirty="0"/>
              <a:t>分为传统的</a:t>
            </a:r>
            <a:r>
              <a:rPr lang="en-US" altLang="zh-CN" dirty="0"/>
              <a:t>MRAM</a:t>
            </a:r>
            <a:r>
              <a:rPr lang="zh-CN" altLang="en-US" dirty="0"/>
              <a:t>和</a:t>
            </a:r>
            <a:r>
              <a:rPr lang="en-US" altLang="zh-CN" dirty="0"/>
              <a:t>STT-MRAM</a:t>
            </a:r>
            <a:r>
              <a:rPr lang="zh-CN" altLang="en-US" dirty="0"/>
              <a:t>，是驱动自由层旋转的方式不同</a:t>
            </a:r>
            <a:endParaRPr lang="en-US" altLang="zh-CN" dirty="0"/>
          </a:p>
          <a:p>
            <a:r>
              <a:rPr lang="zh-CN" altLang="en-US" dirty="0"/>
              <a:t>传统的</a:t>
            </a:r>
            <a:r>
              <a:rPr lang="en-US" altLang="zh-CN" dirty="0"/>
              <a:t>MRAM</a:t>
            </a:r>
          </a:p>
          <a:p>
            <a:pPr lvl="1"/>
            <a:r>
              <a:rPr lang="zh-CN" altLang="en-US" dirty="0"/>
              <a:t>采用磁场驱动</a:t>
            </a:r>
            <a:endParaRPr lang="en-US" altLang="zh-CN" dirty="0"/>
          </a:p>
          <a:p>
            <a:pPr lvl="1"/>
            <a:r>
              <a:rPr lang="zh-CN" altLang="en-US" dirty="0"/>
              <a:t>结构中增加旁路引入较大的电流来产生磁场</a:t>
            </a:r>
            <a:endParaRPr lang="en-US" altLang="zh-CN" dirty="0"/>
          </a:p>
          <a:p>
            <a:pPr lvl="1"/>
            <a:r>
              <a:rPr lang="zh-CN" altLang="en-US" dirty="0"/>
              <a:t>功耗较大，集成度低</a:t>
            </a:r>
            <a:endParaRPr lang="en-US" altLang="zh-CN" dirty="0"/>
          </a:p>
          <a:p>
            <a:r>
              <a:rPr lang="en-US" altLang="zh-CN" dirty="0"/>
              <a:t>STT-MRAM</a:t>
            </a:r>
          </a:p>
          <a:p>
            <a:pPr lvl="1"/>
            <a:r>
              <a:rPr lang="zh-CN" altLang="en-US" dirty="0"/>
              <a:t>采用自旋极化电流驱动</a:t>
            </a:r>
            <a:endParaRPr lang="en-US" altLang="zh-CN" dirty="0"/>
          </a:p>
          <a:p>
            <a:pPr lvl="1"/>
            <a:r>
              <a:rPr lang="zh-CN" altLang="en-US" dirty="0"/>
              <a:t>不需增加旁路，功耗降低，集成度高</a:t>
            </a:r>
            <a:endParaRPr lang="en-US" altLang="zh-CN" dirty="0"/>
          </a:p>
          <a:p>
            <a:r>
              <a:rPr lang="zh-CN" altLang="en-US" dirty="0"/>
              <a:t>适合嵌入式系统、物联网设备和高性能计算</a:t>
            </a:r>
          </a:p>
          <a:p>
            <a:r>
              <a:rPr lang="zh-CN" altLang="en-US" b="1" dirty="0"/>
              <a:t>优势</a:t>
            </a:r>
            <a:r>
              <a:rPr lang="zh-CN" altLang="en-US" dirty="0"/>
              <a:t>：速度快、耐用性强、非易失性</a:t>
            </a:r>
          </a:p>
          <a:p>
            <a:endParaRPr lang="zh-CN" altLang="en-US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CC58340B-C7A5-429C-BDC4-FE96A4FFB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225C7-EA76-464E-A0B0-2312F4B2A574}" type="datetime1">
              <a:rPr lang="zh-CN" altLang="en-US" smtClean="0"/>
              <a:pPr/>
              <a:t>2025/4/29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0EDC1D4-AF8B-42A1-9DFE-4B5582FD3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FD4F43A-1BBF-413D-83E7-F4628866F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954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2232" y="302082"/>
            <a:ext cx="8672242" cy="1026534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PRAM--</a:t>
            </a:r>
            <a:r>
              <a:rPr lang="zh-CN" altLang="en-US" sz="3600" dirty="0"/>
              <a:t>相变存储器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164" y="1395663"/>
            <a:ext cx="8672242" cy="5227303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/>
              <a:t>三层结构</a:t>
            </a:r>
            <a:endParaRPr lang="en-US" altLang="zh-CN" dirty="0"/>
          </a:p>
          <a:p>
            <a:pPr lvl="1"/>
            <a:r>
              <a:rPr lang="zh-CN" altLang="en-US" dirty="0"/>
              <a:t>上电极（</a:t>
            </a:r>
            <a:r>
              <a:rPr lang="en-US" altLang="zh-CN" dirty="0"/>
              <a:t>Top Electrode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具有相变特性材料的中间层</a:t>
            </a:r>
            <a:endParaRPr lang="en-US" altLang="zh-CN" dirty="0"/>
          </a:p>
          <a:p>
            <a:pPr lvl="1"/>
            <a:r>
              <a:rPr lang="zh-CN" altLang="en-US" dirty="0"/>
              <a:t>下电极（</a:t>
            </a:r>
            <a:r>
              <a:rPr lang="en-US" altLang="zh-CN" dirty="0" err="1"/>
              <a:t>BottomElectrode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sz="2800" dirty="0"/>
              <a:t>中间是相变层，在晶化（低阻态）和非晶化（高阻态）之间转变，利用高低阻态的变化来实现存储 </a:t>
            </a:r>
          </a:p>
          <a:p>
            <a:r>
              <a:rPr lang="zh-CN" altLang="en-US" sz="2800" dirty="0"/>
              <a:t>在</a:t>
            </a:r>
            <a:r>
              <a:rPr lang="en-US" altLang="zh-CN" sz="2800" dirty="0"/>
              <a:t>PRAM </a:t>
            </a:r>
            <a:r>
              <a:rPr lang="zh-CN" altLang="en-US" sz="2800" dirty="0"/>
              <a:t>器件两端施加不同的电脉冲，可在晶态与非晶态之间发生转变，呈现出不同的电阻态，进行数据存储</a:t>
            </a:r>
            <a:endParaRPr lang="en-US" altLang="zh-CN" sz="2800" dirty="0"/>
          </a:p>
          <a:p>
            <a:r>
              <a:rPr lang="zh-CN" altLang="en-US" sz="2800" dirty="0"/>
              <a:t>英特尔和美光</a:t>
            </a:r>
            <a:r>
              <a:rPr lang="en-US" altLang="zh-CN" sz="2800" dirty="0"/>
              <a:t>2015</a:t>
            </a:r>
            <a:r>
              <a:rPr lang="zh-CN" altLang="en-US" sz="2800" dirty="0"/>
              <a:t>年联合推出了</a:t>
            </a:r>
            <a:r>
              <a:rPr lang="en-US" altLang="zh-CN" sz="2800" dirty="0"/>
              <a:t>3D </a:t>
            </a:r>
            <a:r>
              <a:rPr lang="en-US" altLang="zh-CN" sz="2800" dirty="0" err="1"/>
              <a:t>Xpoint</a:t>
            </a:r>
            <a:r>
              <a:rPr lang="zh-CN" altLang="en-US" sz="2800" dirty="0"/>
              <a:t>技术</a:t>
            </a:r>
            <a:endParaRPr lang="en-US" altLang="zh-CN" sz="2800" dirty="0"/>
          </a:p>
          <a:p>
            <a:pPr lvl="1"/>
            <a:r>
              <a:rPr lang="en-US" altLang="zh-CN" sz="2600" dirty="0"/>
              <a:t>3D </a:t>
            </a:r>
            <a:r>
              <a:rPr lang="en-US" altLang="zh-CN" sz="2600" dirty="0" err="1"/>
              <a:t>Xpoint</a:t>
            </a:r>
            <a:r>
              <a:rPr lang="zh-CN" altLang="en-US" sz="2600" dirty="0"/>
              <a:t>技术的存储单元是采用的</a:t>
            </a:r>
            <a:r>
              <a:rPr lang="en-US" altLang="zh-CN" sz="2600" dirty="0"/>
              <a:t>1R1D</a:t>
            </a:r>
            <a:r>
              <a:rPr lang="zh-CN" altLang="en-US" sz="2600" dirty="0"/>
              <a:t>结构的</a:t>
            </a:r>
            <a:r>
              <a:rPr lang="en-US" altLang="zh-CN" sz="2600" dirty="0"/>
              <a:t>PRAM</a:t>
            </a:r>
          </a:p>
          <a:p>
            <a:pPr lvl="1"/>
            <a:r>
              <a:rPr lang="en-US" altLang="zh-CN" sz="2800" dirty="0"/>
              <a:t>3D </a:t>
            </a:r>
            <a:r>
              <a:rPr lang="en-US" altLang="zh-CN" sz="2800" dirty="0" err="1"/>
              <a:t>Xpoint</a:t>
            </a:r>
            <a:r>
              <a:rPr lang="zh-CN" altLang="en-US" sz="2800" dirty="0"/>
              <a:t>技术在非易失存储器领域实现了革命性突破</a:t>
            </a:r>
            <a:endParaRPr lang="en-US" altLang="zh-CN" sz="2800" dirty="0"/>
          </a:p>
          <a:p>
            <a:pPr lvl="1"/>
            <a:r>
              <a:rPr lang="zh-CN" altLang="en-US" sz="2800" dirty="0"/>
              <a:t>速度略微比</a:t>
            </a:r>
            <a:r>
              <a:rPr lang="en-US" altLang="zh-CN" sz="2800" dirty="0"/>
              <a:t>DRAM</a:t>
            </a:r>
            <a:r>
              <a:rPr lang="zh-CN" altLang="en-US" sz="2800" dirty="0"/>
              <a:t>慢，但其容量却比</a:t>
            </a:r>
            <a:r>
              <a:rPr lang="en-US" altLang="zh-CN" sz="2800" dirty="0"/>
              <a:t>DRAM</a:t>
            </a:r>
            <a:r>
              <a:rPr lang="zh-CN" altLang="en-US" sz="2800" dirty="0"/>
              <a:t>高，比闪存快</a:t>
            </a:r>
            <a:r>
              <a:rPr lang="en-US" altLang="zh-CN" sz="2800" dirty="0"/>
              <a:t>1000</a:t>
            </a:r>
            <a:r>
              <a:rPr lang="zh-CN" altLang="en-US" sz="2800" dirty="0"/>
              <a:t>倍。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0EA01707-8A4F-497F-987A-B58B65357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BDD43-D74C-4FA0-9FB4-916896D732CC}" type="datetime1">
              <a:rPr lang="zh-CN" altLang="en-US" smtClean="0"/>
              <a:pPr/>
              <a:t>2025/4/29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24A9CDC-0851-4B10-92B5-76B76CF2F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F7BFC05-1933-49BA-A64B-3667E1582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34</a:t>
            </a:fld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2448DC5-A970-4B6E-BDBE-522D4B3B1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648" y="235034"/>
            <a:ext cx="4167188" cy="246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129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5879" y="196340"/>
            <a:ext cx="8672242" cy="844391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RRAM--</a:t>
            </a:r>
            <a:r>
              <a:rPr lang="zh-CN" altLang="en-US" sz="4000" dirty="0"/>
              <a:t>阻变存储器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5879" y="1040731"/>
            <a:ext cx="8672242" cy="3582069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RRAM</a:t>
            </a:r>
            <a:r>
              <a:rPr lang="zh-CN" altLang="en-US" sz="2800" dirty="0"/>
              <a:t>与</a:t>
            </a:r>
            <a:r>
              <a:rPr lang="en-US" altLang="zh-CN" sz="2800" dirty="0"/>
              <a:t>PRAM</a:t>
            </a:r>
            <a:r>
              <a:rPr lang="zh-CN" altLang="en-US" sz="2800" dirty="0"/>
              <a:t>类似，中间转变层使用不同原理</a:t>
            </a:r>
            <a:endParaRPr lang="en-US" altLang="zh-CN" sz="2800" dirty="0"/>
          </a:p>
          <a:p>
            <a:pPr lvl="1"/>
            <a:r>
              <a:rPr lang="zh-CN" altLang="en-US" sz="2400" dirty="0"/>
              <a:t>电阻丝理论（</a:t>
            </a:r>
            <a:r>
              <a:rPr lang="en-US" altLang="zh-CN" sz="2400" dirty="0"/>
              <a:t>Filament theory</a:t>
            </a:r>
            <a:r>
              <a:rPr lang="zh-CN" altLang="en-US" sz="2400" dirty="0"/>
              <a:t>），通过在绝缘体外部偏置影响，电子在阴极生成，并通过绝缘层到达阳极</a:t>
            </a:r>
            <a:endParaRPr lang="en-US" altLang="zh-CN" sz="2400" dirty="0"/>
          </a:p>
          <a:p>
            <a:pPr lvl="1"/>
            <a:r>
              <a:rPr lang="zh-CN" altLang="en-US" sz="2400" dirty="0"/>
              <a:t>当电阻丝经过 </a:t>
            </a:r>
            <a:r>
              <a:rPr lang="en-US" altLang="zh-CN" sz="2400" dirty="0"/>
              <a:t>Forming process </a:t>
            </a:r>
            <a:r>
              <a:rPr lang="zh-CN" altLang="en-US" sz="2400" dirty="0"/>
              <a:t>形成后，再控制外加的电压与电流，可以使</a:t>
            </a:r>
            <a:r>
              <a:rPr lang="en-US" altLang="zh-CN" sz="2400" dirty="0"/>
              <a:t>RRAM </a:t>
            </a:r>
            <a:r>
              <a:rPr lang="zh-CN" altLang="en-US" sz="2400" dirty="0"/>
              <a:t>组件在</a:t>
            </a:r>
            <a:r>
              <a:rPr lang="zh-CN" altLang="en-US" sz="2400" dirty="0">
                <a:solidFill>
                  <a:srgbClr val="0070C0"/>
                </a:solidFill>
              </a:rPr>
              <a:t>高阻态</a:t>
            </a:r>
            <a:r>
              <a:rPr lang="zh-CN" altLang="en-US" sz="2400" dirty="0"/>
              <a:t>与</a:t>
            </a:r>
            <a:r>
              <a:rPr lang="zh-CN" altLang="en-US" sz="2400" dirty="0">
                <a:solidFill>
                  <a:srgbClr val="0070C0"/>
                </a:solidFill>
              </a:rPr>
              <a:t>低阻态</a:t>
            </a:r>
            <a:r>
              <a:rPr lang="zh-CN" altLang="en-US" sz="2400" dirty="0"/>
              <a:t>来回切换，利用电阻值的高低储存 </a:t>
            </a:r>
            <a:r>
              <a:rPr lang="en-US" altLang="zh-CN" sz="2400" dirty="0"/>
              <a:t>0 </a:t>
            </a:r>
            <a:r>
              <a:rPr lang="zh-CN" altLang="en-US" sz="2400" dirty="0"/>
              <a:t>与 </a:t>
            </a:r>
            <a:r>
              <a:rPr lang="en-US" altLang="zh-CN" sz="2400" dirty="0"/>
              <a:t>1 </a:t>
            </a:r>
            <a:r>
              <a:rPr lang="zh-CN" altLang="en-US" sz="2400" dirty="0"/>
              <a:t>的信号</a:t>
            </a:r>
            <a:endParaRPr lang="en-US" altLang="zh-CN" sz="2400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350602FC-CDB8-4600-9308-457107CCB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22DD-0ED2-4AF1-B8EF-5E5D8D3F9A7D}" type="datetime1">
              <a:rPr lang="zh-CN" altLang="en-US" smtClean="0"/>
              <a:pPr/>
              <a:t>2025/4/29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81D31C-A3B7-4D19-B86C-2F41519B8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3DFCE12-4FF1-4DC8-86E7-12F310376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35</a:t>
            </a:fld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8B5FD70-E322-4A96-B31C-4B5B9F420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440" y="4132530"/>
            <a:ext cx="6421120" cy="232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981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4.5 </a:t>
            </a:r>
            <a:r>
              <a:rPr lang="zh-CN" altLang="en-US"/>
              <a:t>存储保护和校验技术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存储保护：存储区保护和访问方式的保护</a:t>
            </a:r>
            <a:endParaRPr lang="en-US" altLang="zh-CN" dirty="0"/>
          </a:p>
          <a:p>
            <a:r>
              <a:rPr lang="zh-CN" altLang="en-US" dirty="0"/>
              <a:t>主存系统采用界限寄存器的方式进行保护</a:t>
            </a:r>
            <a:endParaRPr lang="en-US" altLang="zh-CN" dirty="0"/>
          </a:p>
          <a:p>
            <a:pPr lvl="1"/>
            <a:r>
              <a:rPr lang="zh-CN" altLang="en-US" dirty="0"/>
              <a:t>适合于单个用户占用一个或者几个连续的主存区域的场合</a:t>
            </a:r>
            <a:endParaRPr lang="en-US" altLang="zh-CN" dirty="0"/>
          </a:p>
          <a:p>
            <a:r>
              <a:rPr lang="zh-CN" altLang="en-US" dirty="0"/>
              <a:t>虚拟存储系统</a:t>
            </a:r>
            <a:endParaRPr lang="en-US" altLang="zh-CN" dirty="0"/>
          </a:p>
          <a:p>
            <a:pPr lvl="1"/>
            <a:r>
              <a:rPr lang="zh-CN" altLang="en-US" dirty="0"/>
              <a:t>应用程序的各个存储页离散分布在主存中</a:t>
            </a:r>
            <a:endParaRPr lang="en-US" altLang="zh-CN" dirty="0"/>
          </a:p>
          <a:p>
            <a:pPr lvl="1"/>
            <a:r>
              <a:rPr lang="zh-CN" altLang="en-US" dirty="0"/>
              <a:t>页表保护、段表保护和键时保护等方法实现存储保护</a:t>
            </a:r>
            <a:endParaRPr lang="en-US" altLang="zh-CN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C8608653-006B-4710-951C-8195B4276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F172-72AC-4CDB-9285-DDC47333B27D}" type="datetime1">
              <a:rPr lang="zh-CN" altLang="en-US" smtClean="0"/>
              <a:pPr/>
              <a:t>2025/4/29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D7F6715-9D68-4A71-ABBB-EC24C67C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66F87DF-7712-4838-BD9E-C90B4A865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2216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ARM</a:t>
            </a:r>
            <a:r>
              <a:rPr lang="zh-CN" altLang="en-US" dirty="0"/>
              <a:t>嵌入式芯片内存储保护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闪存的用户区域</a:t>
            </a:r>
            <a:r>
              <a:rPr lang="zh-CN" altLang="en-US" b="1" dirty="0">
                <a:solidFill>
                  <a:srgbClr val="0070C0"/>
                </a:solidFill>
              </a:rPr>
              <a:t>读保护</a:t>
            </a:r>
            <a:r>
              <a:rPr lang="zh-CN" altLang="en-US" dirty="0"/>
              <a:t>有三个层次：</a:t>
            </a:r>
          </a:p>
          <a:p>
            <a:pPr lvl="1"/>
            <a:r>
              <a:rPr lang="zh-CN" altLang="en-US" dirty="0"/>
              <a:t>层次</a:t>
            </a:r>
            <a:r>
              <a:rPr lang="en-US" altLang="zh-CN" dirty="0"/>
              <a:t>0</a:t>
            </a:r>
            <a:r>
              <a:rPr lang="zh-CN" altLang="en-US" dirty="0"/>
              <a:t>：无读保护</a:t>
            </a:r>
            <a:r>
              <a:rPr lang="en-US" altLang="zh-CN" dirty="0"/>
              <a:t> </a:t>
            </a:r>
            <a:endParaRPr lang="zh-CN" altLang="en-US" dirty="0"/>
          </a:p>
          <a:p>
            <a:pPr lvl="1"/>
            <a:r>
              <a:rPr lang="zh-CN" altLang="en-US" dirty="0"/>
              <a:t>层次</a:t>
            </a:r>
            <a:r>
              <a:rPr lang="en-US" altLang="zh-CN" dirty="0"/>
              <a:t>1</a:t>
            </a:r>
            <a:r>
              <a:rPr lang="zh-CN" altLang="en-US" dirty="0"/>
              <a:t>：读保护使能</a:t>
            </a:r>
            <a:endParaRPr lang="en-US" altLang="zh-CN" dirty="0"/>
          </a:p>
          <a:p>
            <a:pPr lvl="1"/>
            <a:r>
              <a:rPr lang="zh-CN" altLang="en-US" dirty="0"/>
              <a:t>层次</a:t>
            </a:r>
            <a:r>
              <a:rPr lang="en-US" altLang="zh-CN" dirty="0"/>
              <a:t>2</a:t>
            </a:r>
            <a:r>
              <a:rPr lang="zh-CN" altLang="en-US" dirty="0"/>
              <a:t>：禁止调试</a:t>
            </a:r>
            <a:r>
              <a:rPr lang="en-US" altLang="zh-CN" dirty="0"/>
              <a:t>/</a:t>
            </a:r>
            <a:r>
              <a:rPr lang="zh-CN" altLang="en-US" dirty="0"/>
              <a:t>芯片读保护</a:t>
            </a:r>
            <a:endParaRPr lang="en-US" altLang="zh-CN" dirty="0"/>
          </a:p>
          <a:p>
            <a:pPr lvl="2"/>
            <a:r>
              <a:rPr lang="zh-CN" altLang="en-US" dirty="0"/>
              <a:t>所有层次</a:t>
            </a:r>
            <a:r>
              <a:rPr lang="en-US" altLang="zh-CN" dirty="0"/>
              <a:t>1</a:t>
            </a:r>
            <a:r>
              <a:rPr lang="zh-CN" altLang="en-US" dirty="0"/>
              <a:t>下的保护被激活</a:t>
            </a:r>
            <a:endParaRPr lang="en-US" altLang="zh-CN" dirty="0"/>
          </a:p>
          <a:p>
            <a:pPr lvl="2"/>
            <a:r>
              <a:rPr lang="zh-CN" altLang="en-US" dirty="0"/>
              <a:t>从</a:t>
            </a:r>
            <a:r>
              <a:rPr lang="en-US" altLang="zh-CN" dirty="0"/>
              <a:t>RAM</a:t>
            </a:r>
            <a:r>
              <a:rPr lang="zh-CN" altLang="en-US" dirty="0"/>
              <a:t>或者系统存储器</a:t>
            </a:r>
            <a:r>
              <a:rPr lang="en-US" altLang="zh-CN" dirty="0"/>
              <a:t>bootloader</a:t>
            </a:r>
            <a:r>
              <a:rPr lang="zh-CN" altLang="en-US" dirty="0"/>
              <a:t>启动被禁止</a:t>
            </a:r>
            <a:endParaRPr lang="en-US" altLang="zh-CN" dirty="0"/>
          </a:p>
          <a:p>
            <a:pPr lvl="2"/>
            <a:r>
              <a:rPr lang="en-US" altLang="zh-CN" dirty="0"/>
              <a:t>JTAG</a:t>
            </a:r>
            <a:r>
              <a:rPr lang="zh-CN" altLang="en-US" dirty="0"/>
              <a:t>，</a:t>
            </a:r>
            <a:r>
              <a:rPr lang="en-US" altLang="zh-CN" dirty="0"/>
              <a:t>SWV</a:t>
            </a:r>
            <a:r>
              <a:rPr lang="zh-CN" altLang="en-US" dirty="0"/>
              <a:t>（</a:t>
            </a:r>
            <a:r>
              <a:rPr lang="en-US" altLang="zh-CN" dirty="0"/>
              <a:t>single-wire viewer</a:t>
            </a:r>
            <a:r>
              <a:rPr lang="zh-CN" altLang="en-US" dirty="0"/>
              <a:t>），</a:t>
            </a:r>
            <a:r>
              <a:rPr lang="en-US" altLang="zh-CN" dirty="0"/>
              <a:t>ETM</a:t>
            </a:r>
            <a:r>
              <a:rPr lang="zh-CN" altLang="en-US" dirty="0"/>
              <a:t>或者边界扫描被禁止使用</a:t>
            </a:r>
            <a:endParaRPr lang="en-US" altLang="zh-CN" dirty="0"/>
          </a:p>
          <a:p>
            <a:pPr lvl="2"/>
            <a:r>
              <a:rPr lang="zh-CN" altLang="en-US" dirty="0"/>
              <a:t>用户可选字节不能被改变</a:t>
            </a:r>
            <a:endParaRPr lang="en-US" altLang="zh-CN" dirty="0"/>
          </a:p>
          <a:p>
            <a:pPr lvl="2"/>
            <a:r>
              <a:rPr lang="zh-CN" altLang="en-US" dirty="0"/>
              <a:t>当从闪存启动时，从用户代码访问闪存或者备份</a:t>
            </a:r>
            <a:r>
              <a:rPr lang="en-US" altLang="zh-CN" dirty="0"/>
              <a:t>SRAM</a:t>
            </a:r>
            <a:r>
              <a:rPr lang="zh-CN" altLang="en-US" dirty="0"/>
              <a:t>被允许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C8608653-006B-4710-951C-8195B4276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F172-72AC-4CDB-9285-DDC47333B27D}" type="datetime1">
              <a:rPr lang="zh-CN" altLang="en-US" smtClean="0"/>
              <a:pPr/>
              <a:t>2025/4/29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D7F6715-9D68-4A71-ABBB-EC24C67C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66F87DF-7712-4838-BD9E-C90B4A865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2536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ARM</a:t>
            </a:r>
            <a:r>
              <a:rPr lang="zh-CN" altLang="en-US"/>
              <a:t>的闪存写保护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Flash </a:t>
            </a:r>
            <a:r>
              <a:rPr lang="zh-CN" altLang="en-US" dirty="0"/>
              <a:t>中有多达 </a:t>
            </a:r>
            <a:r>
              <a:rPr lang="en-US" altLang="zh-CN" dirty="0"/>
              <a:t>24 </a:t>
            </a:r>
            <a:r>
              <a:rPr lang="zh-CN" altLang="en-US" dirty="0"/>
              <a:t>个用户扇区具备写保护功能，可防止因程序指针错乱而发生意外的写操作	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BDD4AA72-7082-42FE-BBD1-42347F6ED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C99D2-9B9A-48F5-9D68-9D6B0824A55F}" type="datetime1">
              <a:rPr lang="zh-CN" altLang="en-US" smtClean="0"/>
              <a:pPr/>
              <a:t>2025/4/29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345868F-5773-4A00-85CE-51E96F067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D30987B-76E7-4F0E-9856-1C7A371F2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1081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存储保护</a:t>
            </a:r>
            <a:r>
              <a:rPr lang="en-US" altLang="zh-CN"/>
              <a:t>-</a:t>
            </a:r>
            <a:r>
              <a:rPr lang="zh-CN" altLang="en-US"/>
              <a:t>看门狗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/>
              <a:t>看门狗通过定时重置计时器来监控系统状态；</a:t>
            </a:r>
            <a:endParaRPr lang="en-US" altLang="zh-CN" dirty="0"/>
          </a:p>
          <a:p>
            <a:pPr lvl="1"/>
            <a:r>
              <a:rPr lang="zh-CN" altLang="en-US" dirty="0"/>
              <a:t>如果系统运行正常，那么会定期重置看门狗的计时器；</a:t>
            </a:r>
            <a:endParaRPr lang="en-US" altLang="zh-CN" dirty="0"/>
          </a:p>
          <a:p>
            <a:pPr lvl="1"/>
            <a:r>
              <a:rPr lang="zh-CN" altLang="en-US" dirty="0"/>
              <a:t>但如果系统出现故障或挂起，不再能够按时重置看门狗，则计时器到达预定时间后将触发一个预设的动作</a:t>
            </a:r>
            <a:endParaRPr lang="en-US" altLang="zh-CN" dirty="0"/>
          </a:p>
          <a:p>
            <a:pPr lvl="2"/>
            <a:r>
              <a:rPr lang="zh-CN" altLang="en-US" dirty="0"/>
              <a:t>比如重启系统，以尝试恢复正常的操作。</a:t>
            </a:r>
            <a:endParaRPr lang="en-US" altLang="zh-CN" dirty="0"/>
          </a:p>
          <a:p>
            <a:r>
              <a:rPr lang="zh-CN" altLang="en-US" dirty="0"/>
              <a:t>实现独立的看门狗（</a:t>
            </a:r>
            <a:r>
              <a:rPr lang="en-US" altLang="zh-CN" dirty="0"/>
              <a:t>IWDG</a:t>
            </a:r>
            <a:r>
              <a:rPr lang="zh-CN" altLang="en-US" dirty="0"/>
              <a:t>）对</a:t>
            </a:r>
            <a:r>
              <a:rPr lang="en-US" altLang="zh-CN" dirty="0" err="1"/>
              <a:t>Prescaler</a:t>
            </a:r>
            <a:r>
              <a:rPr lang="zh-CN" altLang="en-US" dirty="0"/>
              <a:t>寄存器</a:t>
            </a:r>
            <a:r>
              <a:rPr lang="en-US" altLang="zh-CN" dirty="0"/>
              <a:t>IWDG_PR</a:t>
            </a:r>
            <a:r>
              <a:rPr lang="zh-CN" altLang="en-US" dirty="0"/>
              <a:t>，</a:t>
            </a:r>
            <a:r>
              <a:rPr lang="en-US" altLang="zh-CN" dirty="0"/>
              <a:t>Reload</a:t>
            </a:r>
            <a:r>
              <a:rPr lang="zh-CN" altLang="en-US" dirty="0"/>
              <a:t>寄存器</a:t>
            </a:r>
            <a:r>
              <a:rPr lang="en-US" altLang="zh-CN" dirty="0"/>
              <a:t>IWDG_RLR</a:t>
            </a:r>
            <a:r>
              <a:rPr lang="zh-CN" altLang="en-US" dirty="0"/>
              <a:t>的访问被写保护的</a:t>
            </a:r>
            <a:endParaRPr lang="en-US" altLang="zh-CN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391F3DF6-90D3-467F-8F18-75953AADB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3065A-8E2E-476E-A3C0-AB8949C7C519}" type="datetime1">
              <a:rPr lang="zh-CN" altLang="en-US" smtClean="0"/>
              <a:pPr/>
              <a:t>2025/4/29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7E968D5-EE7D-4136-A72D-DBA6ABEF5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DBF97FC-E640-491E-AC80-8BB86EE7C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297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5879" y="140244"/>
            <a:ext cx="8672242" cy="753819"/>
          </a:xfrm>
        </p:spPr>
        <p:txBody>
          <a:bodyPr>
            <a:noAutofit/>
          </a:bodyPr>
          <a:lstStyle/>
          <a:p>
            <a:r>
              <a:rPr lang="en-US" altLang="zh-CN" sz="3600" dirty="0"/>
              <a:t>4.1 </a:t>
            </a:r>
            <a:r>
              <a:rPr lang="zh-CN" altLang="en-US" sz="3600" dirty="0"/>
              <a:t>存储器的分类和性能分析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164" y="894063"/>
            <a:ext cx="8672242" cy="4776537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嵌入式系统的存储器分为片内和片外存储器</a:t>
            </a:r>
            <a:endParaRPr lang="en-US" altLang="zh-CN" sz="2800" dirty="0"/>
          </a:p>
          <a:p>
            <a:r>
              <a:rPr lang="zh-CN" altLang="en-US" sz="2800" dirty="0"/>
              <a:t>采用分层结构</a:t>
            </a:r>
            <a:endParaRPr lang="en-US" altLang="zh-CN" sz="2800" dirty="0"/>
          </a:p>
          <a:p>
            <a:pPr lvl="1"/>
            <a:r>
              <a:rPr lang="zh-CN" altLang="en-US" sz="2400" dirty="0"/>
              <a:t>上一层存储器当作下一层存储器的高速缓存</a:t>
            </a:r>
            <a:endParaRPr lang="en-US" altLang="zh-CN" sz="2400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77C34C0-2AE4-4378-A7E3-9A59EA076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30B2A-EB40-44E4-A1A2-FC22A24AC092}" type="datetime1">
              <a:rPr lang="zh-CN" altLang="en-US" smtClean="0"/>
              <a:pPr/>
              <a:t>2025/4/29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CBEB41-CDF9-4AE5-B581-839C53E23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B5EFDC-16E4-4E11-867F-BD26681B9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4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602BC6E-B28C-4196-BCD0-FC983D872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68" y="2655185"/>
            <a:ext cx="7178635" cy="380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5302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存储保护</a:t>
            </a:r>
            <a:r>
              <a:rPr lang="en-US" altLang="zh-CN"/>
              <a:t>-CAN</a:t>
            </a:r>
            <a:r>
              <a:rPr lang="zh-CN" altLang="en-US"/>
              <a:t>寄存器保护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错误的配置寄存器访问会暂时干扰整个</a:t>
            </a:r>
            <a:r>
              <a:rPr lang="en-US" altLang="zh-CN" sz="2400" dirty="0"/>
              <a:t>CAN</a:t>
            </a:r>
            <a:r>
              <a:rPr lang="zh-CN" altLang="en-US" sz="2400" dirty="0"/>
              <a:t>网络</a:t>
            </a:r>
            <a:endParaRPr lang="en-US" altLang="zh-CN" sz="2400" dirty="0"/>
          </a:p>
          <a:p>
            <a:r>
              <a:rPr lang="en-US" altLang="zh-CN" sz="2400" dirty="0"/>
              <a:t>CAN_BTR</a:t>
            </a:r>
            <a:r>
              <a:rPr lang="zh-CN" altLang="en-US" sz="2400" dirty="0"/>
              <a:t>寄存器只能在</a:t>
            </a:r>
            <a:r>
              <a:rPr lang="en-US" altLang="zh-CN" sz="2400" dirty="0"/>
              <a:t>CAN</a:t>
            </a:r>
            <a:r>
              <a:rPr lang="zh-CN" altLang="en-US" sz="2400" dirty="0"/>
              <a:t>硬件在初始化模式时被软件修改。</a:t>
            </a:r>
            <a:endParaRPr lang="en-US" altLang="zh-CN" sz="2400" dirty="0"/>
          </a:p>
          <a:p>
            <a:r>
              <a:rPr lang="zh-CN" altLang="en-US" sz="2400" dirty="0"/>
              <a:t>传输邮箱只能</a:t>
            </a:r>
            <a:r>
              <a:rPr lang="zh-CN" altLang="en-US" sz="2400" dirty="0">
                <a:solidFill>
                  <a:srgbClr val="0070C0"/>
                </a:solidFill>
              </a:rPr>
              <a:t>在空</a:t>
            </a:r>
            <a:r>
              <a:rPr lang="zh-CN" altLang="en-US" sz="2400" dirty="0"/>
              <a:t>的时候被软件修改。</a:t>
            </a:r>
            <a:endParaRPr lang="en-US" altLang="zh-CN" sz="2400" dirty="0"/>
          </a:p>
          <a:p>
            <a:r>
              <a:rPr lang="zh-CN" altLang="en-US" sz="2400" dirty="0"/>
              <a:t>通过设置</a:t>
            </a:r>
            <a:r>
              <a:rPr lang="en-US" altLang="zh-CN" sz="2400" dirty="0"/>
              <a:t>FINIT</a:t>
            </a:r>
            <a:r>
              <a:rPr lang="zh-CN" altLang="en-US" sz="2400" dirty="0"/>
              <a:t>位或者关闭过滤器</a:t>
            </a:r>
            <a:r>
              <a:rPr lang="en-US" altLang="zh-CN" sz="2400" dirty="0"/>
              <a:t>Bank</a:t>
            </a:r>
            <a:r>
              <a:rPr lang="zh-CN" altLang="en-US" sz="2400" dirty="0"/>
              <a:t>可以修改过滤器值。</a:t>
            </a:r>
            <a:endParaRPr lang="en-US" altLang="zh-CN" sz="2400" dirty="0"/>
          </a:p>
          <a:p>
            <a:r>
              <a:rPr lang="en-US" altLang="zh-CN" sz="2400" dirty="0" err="1"/>
              <a:t>CAN_FMxR</a:t>
            </a:r>
            <a:r>
              <a:rPr lang="zh-CN" altLang="en-US" sz="2400" dirty="0"/>
              <a:t>，</a:t>
            </a:r>
            <a:r>
              <a:rPr lang="en-US" altLang="zh-CN" sz="2400" dirty="0" err="1"/>
              <a:t>CAN_FSxR</a:t>
            </a:r>
            <a:r>
              <a:rPr lang="zh-CN" altLang="en-US" sz="2400" dirty="0"/>
              <a:t>，</a:t>
            </a:r>
            <a:r>
              <a:rPr lang="en-US" altLang="zh-CN" sz="2400" dirty="0"/>
              <a:t>CAN_FFAR</a:t>
            </a:r>
            <a:r>
              <a:rPr lang="zh-CN" altLang="en-US" sz="2400" dirty="0"/>
              <a:t>寄存器中的过滤器配置（尺度，模式和</a:t>
            </a:r>
            <a:r>
              <a:rPr lang="en-US" altLang="zh-CN" sz="2400" dirty="0"/>
              <a:t>FIFO</a:t>
            </a:r>
            <a:r>
              <a:rPr lang="zh-CN" altLang="en-US" sz="2400" dirty="0"/>
              <a:t>安排）的修改只能在</a:t>
            </a:r>
            <a:r>
              <a:rPr lang="en-US" altLang="zh-CN" sz="2400" dirty="0"/>
              <a:t>CAN_FMR</a:t>
            </a:r>
            <a:r>
              <a:rPr lang="zh-CN" altLang="en-US" sz="2400" dirty="0"/>
              <a:t>寄存器中的</a:t>
            </a:r>
            <a:r>
              <a:rPr lang="zh-CN" altLang="en-US" sz="2400" dirty="0">
                <a:solidFill>
                  <a:srgbClr val="0070C0"/>
                </a:solidFill>
              </a:rPr>
              <a:t>初始化模式</a:t>
            </a:r>
            <a:r>
              <a:rPr lang="zh-CN" altLang="en-US" sz="2400" dirty="0"/>
              <a:t>被设置（</a:t>
            </a:r>
            <a:r>
              <a:rPr lang="en-US" altLang="zh-CN" sz="2400" dirty="0"/>
              <a:t>FINIT=1</a:t>
            </a:r>
            <a:r>
              <a:rPr lang="zh-CN" altLang="en-US" sz="2400" dirty="0"/>
              <a:t>）时执行。	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27397916-C9C4-4D58-B515-E4D5CD4C0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20740-FC25-4805-875C-11B9690C22D7}" type="datetime1">
              <a:rPr lang="zh-CN" altLang="en-US" smtClean="0"/>
              <a:pPr/>
              <a:t>2025/4/29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B95BA30-CA59-42DE-8F63-896435C4B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E4EC22C-516F-448C-B957-309E22BC2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5101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存储保护</a:t>
            </a:r>
            <a:r>
              <a:rPr lang="en-US" altLang="zh-CN"/>
              <a:t>- SDIO</a:t>
            </a:r>
            <a:r>
              <a:rPr lang="zh-CN" altLang="en-US"/>
              <a:t>卡保护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在</a:t>
            </a:r>
            <a:r>
              <a:rPr lang="en-US" altLang="zh-CN" sz="2800" dirty="0"/>
              <a:t>SDIO</a:t>
            </a:r>
            <a:r>
              <a:rPr lang="zh-CN" altLang="en-US" sz="2800" dirty="0"/>
              <a:t>卡的主访问中，硬件实现了三种写保护方法：</a:t>
            </a:r>
          </a:p>
          <a:p>
            <a:pPr lvl="2"/>
            <a:r>
              <a:rPr lang="zh-CN" altLang="en-US" dirty="0"/>
              <a:t>内部卡写保护（存储卡来负责）</a:t>
            </a:r>
          </a:p>
          <a:p>
            <a:pPr lvl="2"/>
            <a:r>
              <a:rPr lang="zh-CN" altLang="en-US" dirty="0"/>
              <a:t>通过机械写保护开关（</a:t>
            </a:r>
            <a:r>
              <a:rPr lang="en-US" altLang="zh-CN" dirty="0"/>
              <a:t>SDIO</a:t>
            </a:r>
            <a:r>
              <a:rPr lang="zh-CN" altLang="en-US" dirty="0"/>
              <a:t>卡主访问块负责）</a:t>
            </a:r>
          </a:p>
          <a:p>
            <a:pPr lvl="2"/>
            <a:r>
              <a:rPr lang="zh-CN" altLang="en-US" dirty="0"/>
              <a:t>密码保护	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C322C841-8145-4611-B9F7-114C2FEB0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A9B23-E052-48B7-B7D4-DF8011B3AF61}" type="datetime1">
              <a:rPr lang="zh-CN" altLang="en-US" smtClean="0"/>
              <a:pPr/>
              <a:t>2025/4/29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0DFA5FB-B017-4C60-8C9E-951B890EF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85A1396-A24A-4F86-AED9-6F5410A74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7865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校验技术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164" y="1395663"/>
            <a:ext cx="8672242" cy="4776537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奇偶校验</a:t>
            </a:r>
            <a:endParaRPr lang="en-US" altLang="zh-CN" sz="2800" dirty="0"/>
          </a:p>
          <a:p>
            <a:pPr lvl="1"/>
            <a:r>
              <a:rPr lang="zh-CN" altLang="en-US" sz="2400" dirty="0"/>
              <a:t>利用被存储的一组二进制数据中</a:t>
            </a:r>
            <a:r>
              <a:rPr lang="en-US" altLang="zh-CN" sz="2400" dirty="0"/>
              <a:t>1</a:t>
            </a:r>
            <a:r>
              <a:rPr lang="zh-CN" altLang="en-US" sz="2400" dirty="0"/>
              <a:t>的个数是偶数或奇数来校验</a:t>
            </a:r>
            <a:endParaRPr lang="en-US" altLang="zh-CN" sz="2400" dirty="0"/>
          </a:p>
          <a:p>
            <a:pPr lvl="1"/>
            <a:r>
              <a:rPr lang="zh-CN" altLang="en-US" sz="2400" dirty="0"/>
              <a:t>例如：</a:t>
            </a:r>
            <a:endParaRPr lang="en-US" altLang="zh-CN" sz="2400" dirty="0"/>
          </a:p>
          <a:p>
            <a:pPr lvl="1"/>
            <a:r>
              <a:rPr lang="zh-CN" altLang="en-US" sz="2400" dirty="0"/>
              <a:t>存储数据</a:t>
            </a:r>
            <a:r>
              <a:rPr lang="en-US" altLang="zh-CN" sz="2400" dirty="0"/>
              <a:t>11101010</a:t>
            </a:r>
            <a:r>
              <a:rPr lang="zh-CN" altLang="en-US" sz="2400" dirty="0"/>
              <a:t>，所有位相加是</a:t>
            </a:r>
            <a:r>
              <a:rPr lang="en-US" altLang="zh-CN" sz="2400" dirty="0"/>
              <a:t>5</a:t>
            </a:r>
            <a:r>
              <a:rPr lang="zh-CN" altLang="en-US" sz="2400" dirty="0"/>
              <a:t>，为奇数，若是奇校验则校验位为</a:t>
            </a:r>
            <a:r>
              <a:rPr lang="en-US" altLang="zh-CN" sz="2400" dirty="0"/>
              <a:t>0</a:t>
            </a:r>
            <a:r>
              <a:rPr lang="zh-CN" altLang="en-US" sz="2400" dirty="0"/>
              <a:t>，那么存储的数据是</a:t>
            </a:r>
            <a:r>
              <a:rPr lang="en-US" altLang="zh-CN" sz="2400" dirty="0"/>
              <a:t>11101010</a:t>
            </a:r>
            <a:r>
              <a:rPr lang="en-US" altLang="zh-CN" sz="2400" b="1" dirty="0">
                <a:solidFill>
                  <a:srgbClr val="FF0000"/>
                </a:solidFill>
              </a:rPr>
              <a:t>0</a:t>
            </a:r>
            <a:r>
              <a:rPr lang="zh-CN" altLang="en-US" sz="2400" dirty="0"/>
              <a:t>；若是偶校验，则校验位为</a:t>
            </a:r>
            <a:r>
              <a:rPr lang="en-US" altLang="zh-CN" sz="2400" dirty="0"/>
              <a:t>1</a:t>
            </a:r>
            <a:r>
              <a:rPr lang="zh-CN" altLang="en-US" sz="2400" dirty="0"/>
              <a:t>，那么存储的数据就是</a:t>
            </a:r>
            <a:r>
              <a:rPr lang="en-US" altLang="zh-CN" sz="2400" dirty="0"/>
              <a:t>11101010</a:t>
            </a:r>
            <a:r>
              <a:rPr lang="en-US" altLang="zh-CN" sz="2400" b="1" dirty="0">
                <a:solidFill>
                  <a:srgbClr val="FF0000"/>
                </a:solidFill>
              </a:rPr>
              <a:t>1</a:t>
            </a:r>
            <a:endParaRPr lang="en-US" altLang="zh-CN" sz="2400" dirty="0"/>
          </a:p>
          <a:p>
            <a:pPr lvl="1"/>
            <a:r>
              <a:rPr lang="zh-CN" altLang="en-US" sz="2400" dirty="0"/>
              <a:t>在读取数据时，会对存储的数据相加，再与校验位作比较。若一致，则数据正确；否则出现内存错误</a:t>
            </a:r>
            <a:endParaRPr lang="en-US" altLang="zh-CN" sz="2400" dirty="0"/>
          </a:p>
          <a:p>
            <a:pPr lvl="1"/>
            <a:endParaRPr lang="en-US" altLang="zh-CN" sz="2000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EBAF1E16-0D2F-4056-AA7F-42DA79B3D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2CB29-1954-4122-8EAB-0AACC700F5A8}" type="datetime1">
              <a:rPr lang="zh-CN" altLang="en-US" smtClean="0"/>
              <a:pPr/>
              <a:t>2025/4/29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3A68B98-5A92-48E2-A4DC-6B18E019D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186FE4B-7786-45E3-A9BD-8A6EB0880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9609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校验技术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2880" y="1395663"/>
            <a:ext cx="8780526" cy="4776537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ECC</a:t>
            </a:r>
            <a:r>
              <a:rPr lang="zh-CN" altLang="en-US" sz="2400" dirty="0"/>
              <a:t>校验：错误检查和纠正，</a:t>
            </a:r>
            <a:r>
              <a:rPr lang="en-US" altLang="zh-CN" sz="2400" dirty="0"/>
              <a:t>Error Checking and Correcting</a:t>
            </a:r>
          </a:p>
          <a:p>
            <a:r>
              <a:rPr lang="zh-CN" altLang="en-US" sz="2400" dirty="0"/>
              <a:t>在</a:t>
            </a:r>
            <a:r>
              <a:rPr lang="en-US" altLang="zh-CN" sz="2400" dirty="0"/>
              <a:t>ARM</a:t>
            </a:r>
            <a:r>
              <a:rPr lang="zh-CN" altLang="en-US" sz="2400" dirty="0"/>
              <a:t>嵌入式芯片设计时，在</a:t>
            </a:r>
            <a:r>
              <a:rPr lang="en-US" altLang="zh-CN" sz="2400" dirty="0"/>
              <a:t>FSMC/FMC PC</a:t>
            </a:r>
            <a:r>
              <a:rPr lang="zh-CN" altLang="en-US" sz="2400" dirty="0"/>
              <a:t>卡控制器中，就集成了</a:t>
            </a:r>
            <a:r>
              <a:rPr lang="zh-CN" altLang="en-US" sz="2400" b="1" dirty="0">
                <a:solidFill>
                  <a:srgbClr val="0070C0"/>
                </a:solidFill>
              </a:rPr>
              <a:t>两个</a:t>
            </a:r>
            <a:r>
              <a:rPr lang="en-US" altLang="zh-CN" sz="2400" b="1" dirty="0">
                <a:solidFill>
                  <a:srgbClr val="0070C0"/>
                </a:solidFill>
              </a:rPr>
              <a:t>ECC</a:t>
            </a:r>
            <a:r>
              <a:rPr lang="zh-CN" altLang="en-US" sz="2400" b="1" dirty="0">
                <a:solidFill>
                  <a:srgbClr val="0070C0"/>
                </a:solidFill>
              </a:rPr>
              <a:t>计算硬件块</a:t>
            </a:r>
            <a:r>
              <a:rPr lang="zh-CN" altLang="en-US" sz="2400" dirty="0"/>
              <a:t>，每个块负责一个存储</a:t>
            </a:r>
            <a:r>
              <a:rPr lang="en-US" altLang="zh-CN" sz="2400" dirty="0"/>
              <a:t>Bank</a:t>
            </a:r>
            <a:r>
              <a:rPr lang="zh-CN" altLang="en-US" sz="2400" dirty="0"/>
              <a:t>（</a:t>
            </a:r>
            <a:r>
              <a:rPr lang="en-US" altLang="zh-CN" sz="2400" dirty="0"/>
              <a:t>Bank 2 </a:t>
            </a:r>
            <a:r>
              <a:rPr lang="zh-CN" altLang="en-US" sz="2400" dirty="0"/>
              <a:t>和</a:t>
            </a:r>
            <a:r>
              <a:rPr lang="en-US" altLang="zh-CN" sz="2400" dirty="0"/>
              <a:t>Bank 3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r>
              <a:rPr lang="zh-CN" altLang="en-US" sz="2400" dirty="0"/>
              <a:t>硬件计算可用于降低</a:t>
            </a:r>
            <a:r>
              <a:rPr lang="en-US" altLang="zh-CN" sz="2400" dirty="0"/>
              <a:t>CPU</a:t>
            </a:r>
            <a:r>
              <a:rPr lang="zh-CN" altLang="en-US" sz="2400" dirty="0"/>
              <a:t>的工作负载，可对</a:t>
            </a:r>
            <a:r>
              <a:rPr lang="en-US" altLang="zh-CN" sz="2400" dirty="0"/>
              <a:t>256</a:t>
            </a:r>
            <a:r>
              <a:rPr lang="zh-CN" altLang="en-US" sz="2400" dirty="0"/>
              <a:t>，</a:t>
            </a:r>
            <a:r>
              <a:rPr lang="en-US" altLang="zh-CN" sz="2400" dirty="0"/>
              <a:t>512</a:t>
            </a:r>
            <a:r>
              <a:rPr lang="zh-CN" altLang="en-US" sz="2400" dirty="0"/>
              <a:t>，</a:t>
            </a:r>
            <a:r>
              <a:rPr lang="en-US" altLang="zh-CN" sz="2400" dirty="0"/>
              <a:t>1024</a:t>
            </a:r>
            <a:r>
              <a:rPr lang="zh-CN" altLang="en-US" sz="2400" dirty="0"/>
              <a:t>，</a:t>
            </a:r>
            <a:r>
              <a:rPr lang="en-US" altLang="zh-CN" sz="2400" dirty="0"/>
              <a:t>2048</a:t>
            </a:r>
            <a:r>
              <a:rPr lang="zh-CN" altLang="en-US" sz="2400" dirty="0"/>
              <a:t>，</a:t>
            </a:r>
            <a:r>
              <a:rPr lang="en-US" altLang="zh-CN" sz="2400" dirty="0"/>
              <a:t>4096</a:t>
            </a:r>
            <a:r>
              <a:rPr lang="zh-CN" altLang="en-US" sz="2400" dirty="0"/>
              <a:t>或者</a:t>
            </a:r>
            <a:r>
              <a:rPr lang="en-US" altLang="zh-CN" sz="2400" dirty="0"/>
              <a:t>8192</a:t>
            </a:r>
            <a:r>
              <a:rPr lang="zh-CN" altLang="en-US" sz="2400" dirty="0"/>
              <a:t>字节的</a:t>
            </a:r>
            <a:r>
              <a:rPr lang="en-US" altLang="zh-CN" sz="2400" dirty="0"/>
              <a:t>NAND</a:t>
            </a:r>
            <a:r>
              <a:rPr lang="zh-CN" altLang="en-US" sz="2400" dirty="0"/>
              <a:t>闪存读或写可以纠正</a:t>
            </a:r>
            <a:r>
              <a:rPr lang="en-US" altLang="zh-CN" sz="2400" b="1" dirty="0">
                <a:solidFill>
                  <a:srgbClr val="C00000"/>
                </a:solidFill>
              </a:rPr>
              <a:t>1</a:t>
            </a:r>
            <a:r>
              <a:rPr lang="zh-CN" altLang="en-US" sz="2400" dirty="0"/>
              <a:t>位错误和检测</a:t>
            </a:r>
            <a:r>
              <a:rPr lang="en-US" altLang="zh-CN" sz="2400" b="1" dirty="0">
                <a:solidFill>
                  <a:srgbClr val="C00000"/>
                </a:solidFill>
              </a:rPr>
              <a:t>2</a:t>
            </a:r>
            <a:r>
              <a:rPr lang="zh-CN" altLang="en-US" sz="2400" dirty="0"/>
              <a:t>位错误</a:t>
            </a:r>
            <a:r>
              <a:rPr lang="en-US" altLang="zh-CN" sz="2400" dirty="0"/>
              <a:t> </a:t>
            </a:r>
          </a:p>
          <a:p>
            <a:r>
              <a:rPr lang="zh-CN" altLang="en-US" sz="2400" dirty="0"/>
              <a:t>基本原理：分为数据编码、校验位生成和错误检测与纠正</a:t>
            </a:r>
            <a:endParaRPr lang="en-US" altLang="zh-CN" sz="2400" dirty="0"/>
          </a:p>
          <a:p>
            <a:r>
              <a:rPr lang="zh-CN" altLang="en-US" sz="2400" dirty="0"/>
              <a:t>常见的编码：海明码</a:t>
            </a:r>
            <a:r>
              <a:rPr lang="en-US" altLang="zh-CN" sz="2400" dirty="0"/>
              <a:t>(Hamming)</a:t>
            </a:r>
            <a:r>
              <a:rPr lang="zh-CN" altLang="en-US" sz="2400" dirty="0"/>
              <a:t>、</a:t>
            </a:r>
            <a:r>
              <a:rPr lang="en-US" altLang="zh-CN" sz="2400" dirty="0"/>
              <a:t>BCH</a:t>
            </a:r>
            <a:r>
              <a:rPr lang="zh-CN" altLang="en-US" sz="2400" dirty="0"/>
              <a:t>码和</a:t>
            </a:r>
            <a:r>
              <a:rPr lang="en-US" altLang="zh-CN" sz="2400" dirty="0"/>
              <a:t>RS</a:t>
            </a:r>
            <a:r>
              <a:rPr lang="zh-CN" altLang="en-US" sz="2400" dirty="0"/>
              <a:t>码</a:t>
            </a:r>
            <a:endParaRPr lang="en-US" altLang="zh-CN" sz="2400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EBAF1E16-0D2F-4056-AA7F-42DA79B3D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2CB29-1954-4122-8EAB-0AACC700F5A8}" type="datetime1">
              <a:rPr lang="zh-CN" altLang="en-US" smtClean="0"/>
              <a:pPr/>
              <a:t>2025/4/29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3A68B98-5A92-48E2-A4DC-6B18E019D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186FE4B-7786-45E3-A9BD-8A6EB0880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5898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校验技术</a:t>
            </a:r>
            <a:r>
              <a:rPr lang="en-US" altLang="zh-CN" dirty="0"/>
              <a:t>-</a:t>
            </a:r>
            <a:r>
              <a:rPr lang="en-US" altLang="zh-CN" sz="4400" dirty="0"/>
              <a:t> ECC</a:t>
            </a:r>
            <a:r>
              <a:rPr lang="zh-CN" altLang="en-US" sz="4400" dirty="0"/>
              <a:t>校验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2880" y="1395663"/>
            <a:ext cx="8780526" cy="4776537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例：一个</a:t>
            </a:r>
            <a:r>
              <a:rPr lang="en-US" altLang="zh-CN" sz="2400" dirty="0"/>
              <a:t>4</a:t>
            </a:r>
            <a:r>
              <a:rPr lang="zh-CN" altLang="en-US" sz="2400" dirty="0"/>
              <a:t>位二进制数据</a:t>
            </a:r>
            <a:r>
              <a:rPr lang="en-US" altLang="zh-CN" sz="2400" dirty="0"/>
              <a:t>ECC</a:t>
            </a:r>
            <a:r>
              <a:rPr lang="zh-CN" altLang="en-US" sz="2400" dirty="0"/>
              <a:t>校验，采用海明码（包括数据位和校验位）</a:t>
            </a:r>
            <a:endParaRPr lang="en-US" altLang="zh-CN" sz="2400" dirty="0"/>
          </a:p>
          <a:p>
            <a:r>
              <a:rPr lang="zh-CN" altLang="en-US" sz="2400" dirty="0"/>
              <a:t>设数据位宽</a:t>
            </a:r>
            <a:r>
              <a:rPr lang="en-US" altLang="zh-CN" sz="2400" dirty="0"/>
              <a:t>DW</a:t>
            </a:r>
            <a:r>
              <a:rPr lang="zh-CN" altLang="en-US" sz="2400" dirty="0"/>
              <a:t>和校验码</a:t>
            </a:r>
            <a:r>
              <a:rPr lang="en-US" altLang="zh-CN" sz="2400" dirty="0"/>
              <a:t>EW</a:t>
            </a:r>
            <a:r>
              <a:rPr lang="zh-CN" altLang="en-US" sz="2400" dirty="0"/>
              <a:t>位宽的关系，满足</a:t>
            </a:r>
          </a:p>
          <a:p>
            <a:pPr marL="0" indent="0" algn="ctr">
              <a:buNone/>
            </a:pPr>
            <a:r>
              <a:rPr lang="en-US" altLang="zh-CN" sz="2400" dirty="0"/>
              <a:t>2</a:t>
            </a:r>
            <a:r>
              <a:rPr lang="en-US" altLang="zh-CN" sz="2400" baseline="30000" dirty="0"/>
              <a:t>EW</a:t>
            </a:r>
            <a:r>
              <a:rPr lang="en-US" altLang="zh-CN" sz="2400" dirty="0"/>
              <a:t> &gt;=(DW+EW+1)</a:t>
            </a:r>
          </a:p>
          <a:p>
            <a:r>
              <a:rPr lang="zh-CN" altLang="en-US" sz="2400" dirty="0"/>
              <a:t>的最小</a:t>
            </a:r>
            <a:r>
              <a:rPr lang="en-US" altLang="zh-CN" sz="2400" dirty="0"/>
              <a:t>EW</a:t>
            </a:r>
            <a:r>
              <a:rPr lang="zh-CN" altLang="en-US" sz="2400" dirty="0"/>
              <a:t>，这里</a:t>
            </a:r>
            <a:r>
              <a:rPr lang="en-US" altLang="zh-CN" sz="2400" dirty="0"/>
              <a:t>DW=4</a:t>
            </a:r>
            <a:r>
              <a:rPr lang="zh-CN" altLang="en-US" sz="2400" dirty="0"/>
              <a:t>，则</a:t>
            </a:r>
            <a:r>
              <a:rPr lang="en-US" altLang="zh-CN" sz="2400" dirty="0"/>
              <a:t>EW=3</a:t>
            </a:r>
          </a:p>
          <a:p>
            <a:pPr lvl="1"/>
            <a:r>
              <a:rPr lang="zh-CN" altLang="en-US" sz="2000" dirty="0"/>
              <a:t>设数据码为：</a:t>
            </a:r>
            <a:r>
              <a:rPr lang="en-US" altLang="zh-CN" sz="2000" dirty="0"/>
              <a:t>D3,D2,D1,D0</a:t>
            </a:r>
            <a:r>
              <a:rPr lang="zh-CN" altLang="en-US" sz="2000" dirty="0"/>
              <a:t>。</a:t>
            </a:r>
          </a:p>
          <a:p>
            <a:pPr lvl="1"/>
            <a:r>
              <a:rPr lang="zh-CN" altLang="en-US" sz="2000" dirty="0"/>
              <a:t>校验码的位宽为“</a:t>
            </a:r>
            <a:r>
              <a:rPr lang="en-US" altLang="zh-CN" sz="2000" dirty="0"/>
              <a:t>3-bit”</a:t>
            </a:r>
            <a:r>
              <a:rPr lang="zh-CN" altLang="en-US" sz="2000" dirty="0"/>
              <a:t>：</a:t>
            </a:r>
            <a:r>
              <a:rPr lang="en-US" altLang="zh-CN" sz="2000" dirty="0"/>
              <a:t>P2</a:t>
            </a:r>
            <a:r>
              <a:rPr lang="zh-CN" altLang="en-US" sz="2000" dirty="0"/>
              <a:t>，</a:t>
            </a:r>
            <a:r>
              <a:rPr lang="en-US" altLang="zh-CN" sz="2000" dirty="0"/>
              <a:t>P1</a:t>
            </a:r>
            <a:r>
              <a:rPr lang="zh-CN" altLang="en-US" sz="2000" dirty="0"/>
              <a:t>，</a:t>
            </a:r>
            <a:r>
              <a:rPr lang="en-US" altLang="zh-CN" sz="2000" dirty="0"/>
              <a:t>P0</a:t>
            </a:r>
          </a:p>
          <a:p>
            <a:pPr lvl="1"/>
            <a:r>
              <a:rPr lang="zh-CN" altLang="en-US" sz="2000" dirty="0"/>
              <a:t>校验码的位置，在</a:t>
            </a:r>
            <a:r>
              <a:rPr lang="en-US" altLang="zh-CN" sz="2000" dirty="0"/>
              <a:t>H=2</a:t>
            </a:r>
            <a:r>
              <a:rPr lang="en-US" altLang="zh-CN" sz="2000" baseline="30000" dirty="0"/>
              <a:t>k</a:t>
            </a:r>
            <a:r>
              <a:rPr lang="zh-CN" altLang="en-US" sz="2000" dirty="0"/>
              <a:t>的位置上（</a:t>
            </a:r>
            <a:r>
              <a:rPr lang="en-US" altLang="zh-CN" sz="2000" dirty="0"/>
              <a:t>k=0,1,2</a:t>
            </a:r>
            <a:r>
              <a:rPr lang="zh-CN" altLang="en-US" sz="2000" dirty="0"/>
              <a:t>）</a:t>
            </a:r>
            <a:endParaRPr lang="en-US" altLang="zh-CN" sz="2000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EBAF1E16-0D2F-4056-AA7F-42DA79B3D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2CB29-1954-4122-8EAB-0AACC700F5A8}" type="datetime1">
              <a:rPr lang="zh-CN" altLang="en-US" smtClean="0"/>
              <a:pPr/>
              <a:t>2025/4/29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3A68B98-5A92-48E2-A4DC-6B18E019D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186FE4B-7786-45E3-A9BD-8A6EB0880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8901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1164" y="282501"/>
            <a:ext cx="8672242" cy="842211"/>
          </a:xfrm>
        </p:spPr>
        <p:txBody>
          <a:bodyPr/>
          <a:lstStyle/>
          <a:p>
            <a:r>
              <a:rPr lang="zh-CN" altLang="en-US" dirty="0"/>
              <a:t>校验技术</a:t>
            </a:r>
            <a:r>
              <a:rPr lang="en-US" altLang="zh-CN" dirty="0"/>
              <a:t>-</a:t>
            </a:r>
            <a:r>
              <a:rPr lang="en-US" altLang="zh-CN" sz="4400" dirty="0"/>
              <a:t> ECC</a:t>
            </a:r>
            <a:r>
              <a:rPr lang="zh-CN" altLang="en-US" sz="4400" dirty="0"/>
              <a:t>校验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2880" y="1045458"/>
            <a:ext cx="8780526" cy="1383759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例：一个</a:t>
            </a:r>
            <a:r>
              <a:rPr lang="en-US" altLang="zh-CN" sz="2400" dirty="0"/>
              <a:t>4</a:t>
            </a:r>
            <a:r>
              <a:rPr lang="zh-CN" altLang="en-US" sz="2400" dirty="0"/>
              <a:t>位二进制数据</a:t>
            </a:r>
            <a:r>
              <a:rPr lang="en-US" altLang="zh-CN" sz="2400" dirty="0"/>
              <a:t>ECC</a:t>
            </a:r>
            <a:r>
              <a:rPr lang="zh-CN" altLang="en-US" sz="2400" dirty="0"/>
              <a:t>校验，采用海明码（包括数据位和校验位）</a:t>
            </a:r>
            <a:endParaRPr lang="en-US" altLang="zh-CN" sz="2400" dirty="0"/>
          </a:p>
          <a:p>
            <a:pPr lvl="1"/>
            <a:r>
              <a:rPr lang="zh-CN" altLang="en-US" sz="2000" dirty="0"/>
              <a:t>校验码的位置，在 </a:t>
            </a:r>
            <a:r>
              <a:rPr lang="en-US" altLang="zh-CN" sz="2000" dirty="0"/>
              <a:t>H=2</a:t>
            </a:r>
            <a:r>
              <a:rPr lang="en-US" altLang="zh-CN" sz="2000" baseline="30000" dirty="0"/>
              <a:t>k </a:t>
            </a:r>
            <a:r>
              <a:rPr lang="zh-CN" altLang="en-US" sz="2000" dirty="0"/>
              <a:t>的位置上（</a:t>
            </a:r>
            <a:r>
              <a:rPr lang="en-US" altLang="zh-CN" sz="2000" dirty="0"/>
              <a:t>k=0,1,2</a:t>
            </a:r>
            <a:r>
              <a:rPr lang="zh-CN" altLang="en-US" sz="2000" dirty="0"/>
              <a:t>）</a:t>
            </a:r>
            <a:endParaRPr lang="en-US" altLang="zh-CN" sz="2000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EBAF1E16-0D2F-4056-AA7F-42DA79B3D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2CB29-1954-4122-8EAB-0AACC700F5A8}" type="datetime1">
              <a:rPr lang="zh-CN" altLang="en-US" smtClean="0"/>
              <a:pPr/>
              <a:t>2025/4/29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3A68B98-5A92-48E2-A4DC-6B18E019D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186FE4B-7786-45E3-A9BD-8A6EB0880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45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F0287A3-2010-4FE1-B1F2-B15A31A16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755" y="2535219"/>
            <a:ext cx="6826061" cy="1383758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C6E1F097-FF7E-4EA3-B2EA-DC96615BD006}"/>
              </a:ext>
            </a:extLst>
          </p:cNvPr>
          <p:cNvSpPr txBox="1">
            <a:spLocks/>
          </p:cNvSpPr>
          <p:nvPr/>
        </p:nvSpPr>
        <p:spPr>
          <a:xfrm>
            <a:off x="80852" y="4059552"/>
            <a:ext cx="3137535" cy="1817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计算校验码</a:t>
            </a:r>
            <a:endParaRPr lang="en-US" altLang="zh-CN" sz="2400" dirty="0"/>
          </a:p>
          <a:p>
            <a:pPr lvl="1"/>
            <a:r>
              <a:rPr lang="en-US" altLang="zh-CN" sz="1800" dirty="0"/>
              <a:t>P0=D0 </a:t>
            </a:r>
            <a:r>
              <a:rPr lang="en-US" altLang="zh-CN" sz="1800" dirty="0">
                <a:sym typeface="Symbol" panose="05050102010706020507" pitchFamily="18" charset="2"/>
              </a:rPr>
              <a:t> </a:t>
            </a:r>
            <a:r>
              <a:rPr lang="en-US" altLang="zh-CN" sz="1800" dirty="0"/>
              <a:t>D1 </a:t>
            </a:r>
            <a:r>
              <a:rPr lang="en-US" altLang="zh-CN" sz="1800" dirty="0">
                <a:sym typeface="Symbol" panose="05050102010706020507" pitchFamily="18" charset="2"/>
              </a:rPr>
              <a:t></a:t>
            </a:r>
            <a:r>
              <a:rPr lang="en-US" altLang="zh-CN" sz="1800" dirty="0"/>
              <a:t> D3</a:t>
            </a:r>
          </a:p>
          <a:p>
            <a:pPr lvl="1"/>
            <a:r>
              <a:rPr lang="en-US" altLang="zh-CN" sz="1800" dirty="0"/>
              <a:t>P1=D0 </a:t>
            </a:r>
            <a:r>
              <a:rPr lang="en-US" altLang="zh-CN" sz="1800" dirty="0">
                <a:sym typeface="Symbol" panose="05050102010706020507" pitchFamily="18" charset="2"/>
              </a:rPr>
              <a:t> </a:t>
            </a:r>
            <a:r>
              <a:rPr lang="en-US" altLang="zh-CN" sz="1800" dirty="0"/>
              <a:t>D2 </a:t>
            </a:r>
            <a:r>
              <a:rPr lang="en-US" altLang="zh-CN" sz="1800" dirty="0">
                <a:sym typeface="Symbol" panose="05050102010706020507" pitchFamily="18" charset="2"/>
              </a:rPr>
              <a:t></a:t>
            </a:r>
            <a:r>
              <a:rPr lang="en-US" altLang="zh-CN" sz="1800" dirty="0"/>
              <a:t> D3</a:t>
            </a:r>
          </a:p>
          <a:p>
            <a:pPr lvl="1"/>
            <a:r>
              <a:rPr lang="en-US" altLang="zh-CN" sz="1800" dirty="0"/>
              <a:t>P2=D1 </a:t>
            </a:r>
            <a:r>
              <a:rPr lang="en-US" altLang="zh-CN" sz="1800" dirty="0">
                <a:sym typeface="Symbol" panose="05050102010706020507" pitchFamily="18" charset="2"/>
              </a:rPr>
              <a:t> </a:t>
            </a:r>
            <a:r>
              <a:rPr lang="en-US" altLang="zh-CN" sz="1800" dirty="0"/>
              <a:t>D2 </a:t>
            </a:r>
            <a:r>
              <a:rPr lang="en-US" altLang="zh-CN" sz="1800" dirty="0">
                <a:sym typeface="Symbol" panose="05050102010706020507" pitchFamily="18" charset="2"/>
              </a:rPr>
              <a:t></a:t>
            </a:r>
            <a:r>
              <a:rPr lang="en-US" altLang="zh-CN" sz="1800" dirty="0"/>
              <a:t> D3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677D5EA0-B86C-431D-A8D5-2142870B38A0}"/>
              </a:ext>
            </a:extLst>
          </p:cNvPr>
          <p:cNvSpPr txBox="1">
            <a:spLocks/>
          </p:cNvSpPr>
          <p:nvPr/>
        </p:nvSpPr>
        <p:spPr>
          <a:xfrm>
            <a:off x="2779776" y="4024980"/>
            <a:ext cx="6283372" cy="21289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检测校验码</a:t>
            </a:r>
            <a:endParaRPr lang="en-US" altLang="zh-CN" sz="2400" dirty="0"/>
          </a:p>
          <a:p>
            <a:pPr lvl="1"/>
            <a:r>
              <a:rPr lang="en-US" altLang="zh-CN" sz="2000" dirty="0"/>
              <a:t>p0 </a:t>
            </a:r>
            <a:r>
              <a:rPr lang="zh-CN" altLang="en-US" sz="2000" dirty="0"/>
              <a:t>和 </a:t>
            </a:r>
            <a:r>
              <a:rPr lang="en-US" altLang="zh-CN" sz="2000" dirty="0"/>
              <a:t>p1 </a:t>
            </a:r>
            <a:r>
              <a:rPr lang="zh-CN" altLang="en-US" sz="2000" dirty="0"/>
              <a:t>和校验的计算结果不一样，</a:t>
            </a:r>
            <a:r>
              <a:rPr lang="en-US" altLang="zh-CN" sz="2000" dirty="0"/>
              <a:t>d0 </a:t>
            </a:r>
            <a:r>
              <a:rPr lang="zh-CN" altLang="en-US" sz="2000" dirty="0"/>
              <a:t>的数据出错</a:t>
            </a:r>
            <a:endParaRPr lang="en-US" altLang="zh-CN" sz="2000" dirty="0"/>
          </a:p>
          <a:p>
            <a:pPr lvl="1"/>
            <a:r>
              <a:rPr lang="en-US" altLang="zh-CN" sz="2000" dirty="0"/>
              <a:t>p0 </a:t>
            </a:r>
            <a:r>
              <a:rPr lang="zh-CN" altLang="en-US" sz="2000" dirty="0"/>
              <a:t>和 </a:t>
            </a:r>
            <a:r>
              <a:rPr lang="en-US" altLang="zh-CN" sz="2000" dirty="0"/>
              <a:t>p2 </a:t>
            </a:r>
            <a:r>
              <a:rPr lang="zh-CN" altLang="en-US" sz="2000" dirty="0"/>
              <a:t>和校验的计算结果不一样，</a:t>
            </a:r>
            <a:r>
              <a:rPr lang="en-US" altLang="zh-CN" sz="2000" dirty="0"/>
              <a:t>d1 </a:t>
            </a:r>
            <a:r>
              <a:rPr lang="zh-CN" altLang="en-US" sz="2000" dirty="0"/>
              <a:t>的数据出错</a:t>
            </a:r>
            <a:endParaRPr lang="en-US" altLang="zh-CN" sz="2000" dirty="0"/>
          </a:p>
          <a:p>
            <a:pPr lvl="1"/>
            <a:r>
              <a:rPr lang="en-US" altLang="zh-CN" sz="2000" dirty="0"/>
              <a:t>p1 </a:t>
            </a:r>
            <a:r>
              <a:rPr lang="zh-CN" altLang="en-US" sz="2000" dirty="0"/>
              <a:t>和 </a:t>
            </a:r>
            <a:r>
              <a:rPr lang="en-US" altLang="zh-CN" sz="2000" dirty="0"/>
              <a:t>p2 </a:t>
            </a:r>
            <a:r>
              <a:rPr lang="zh-CN" altLang="en-US" sz="2000" dirty="0"/>
              <a:t>和校验的计算结果不一样，</a:t>
            </a:r>
            <a:r>
              <a:rPr lang="en-US" altLang="zh-CN" sz="2000" dirty="0"/>
              <a:t>d2 </a:t>
            </a:r>
            <a:r>
              <a:rPr lang="zh-CN" altLang="en-US" sz="2000" dirty="0"/>
              <a:t>的数据出错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8676009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4F794C-E1DA-4754-86C8-41AB64A9C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0F649A-8B0F-4374-8C11-7962517FA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存储器系统的分类</a:t>
            </a:r>
            <a:endParaRPr lang="en-US" altLang="zh-CN" dirty="0"/>
          </a:p>
          <a:p>
            <a:r>
              <a:rPr lang="en-US" altLang="zh-CN" dirty="0"/>
              <a:t>ARM</a:t>
            </a:r>
            <a:r>
              <a:rPr lang="zh-CN" altLang="en-US" dirty="0"/>
              <a:t>存储映射</a:t>
            </a:r>
            <a:endParaRPr lang="en-US" altLang="zh-CN" dirty="0"/>
          </a:p>
          <a:p>
            <a:r>
              <a:rPr lang="zh-CN" altLang="en-US" dirty="0"/>
              <a:t>新型存储器</a:t>
            </a:r>
            <a:endParaRPr lang="en-US" altLang="zh-CN" dirty="0"/>
          </a:p>
          <a:p>
            <a:r>
              <a:rPr lang="zh-CN" altLang="en-US" dirty="0"/>
              <a:t>存储保护及校验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9BC01C-E11F-4162-94B8-F4052AE98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6F46E-CFB1-4614-9B1F-B380CC7B8DB6}" type="datetime1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CCE4A2-4F52-4B93-BF52-970A24653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D9DCB7-ABA4-419D-A64F-E5EFE03F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8441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8C2BCC-CA40-4ABF-B471-8A0B4F469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785216-5AF8-4C99-8289-56C9774E3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P105</a:t>
            </a:r>
            <a:r>
              <a:rPr lang="zh-CN" altLang="en-US" dirty="0"/>
              <a:t>： </a:t>
            </a:r>
            <a:r>
              <a:rPr lang="en-US" altLang="zh-CN" dirty="0"/>
              <a:t>3,6,9,15</a:t>
            </a:r>
            <a:r>
              <a:rPr lang="zh-CN" altLang="en-US" dirty="0"/>
              <a:t>（</a:t>
            </a:r>
            <a:r>
              <a:rPr lang="en-US" altLang="zh-CN" dirty="0"/>
              <a:t>15</a:t>
            </a:r>
            <a:r>
              <a:rPr lang="zh-CN" altLang="en-US" dirty="0"/>
              <a:t>题举例说明，对于</a:t>
            </a:r>
            <a:r>
              <a:rPr lang="en-US" altLang="zh-CN" dirty="0"/>
              <a:t>4</a:t>
            </a:r>
            <a:r>
              <a:rPr lang="zh-CN" altLang="en-US" dirty="0"/>
              <a:t>位数</a:t>
            </a:r>
            <a:r>
              <a:rPr lang="en-US" altLang="zh-CN" dirty="0"/>
              <a:t>1101</a:t>
            </a:r>
            <a:r>
              <a:rPr lang="zh-CN" altLang="en-US" dirty="0"/>
              <a:t>海明码的计算）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96FDCE-BC50-4327-8793-5F0162349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6F46E-CFB1-4614-9B1F-B380CC7B8DB6}" type="datetime1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F3263A-C46B-4151-A3CE-DA6E6323C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50C2A7-36F6-4824-BEC7-EB34A561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209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按照用途分类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5879" y="1222943"/>
            <a:ext cx="8672242" cy="4776537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zh-CN" altLang="en-US" sz="2400" dirty="0"/>
              <a:t>主存储器（简称内存）</a:t>
            </a:r>
            <a:endParaRPr lang="en-US" altLang="zh-CN" sz="2400" dirty="0"/>
          </a:p>
          <a:p>
            <a:pPr>
              <a:spcBef>
                <a:spcPts val="0"/>
              </a:spcBef>
            </a:pPr>
            <a:r>
              <a:rPr lang="zh-CN" altLang="en-US" sz="2400" dirty="0"/>
              <a:t>辅助存储器（简称外存）</a:t>
            </a:r>
            <a:endParaRPr lang="en-US" altLang="zh-CN" sz="2400" dirty="0"/>
          </a:p>
          <a:p>
            <a:pPr>
              <a:spcBef>
                <a:spcPts val="0"/>
              </a:spcBef>
            </a:pPr>
            <a:r>
              <a:rPr lang="en-US" altLang="zh-CN" sz="2400" dirty="0"/>
              <a:t>CPU</a:t>
            </a:r>
            <a:r>
              <a:rPr lang="zh-CN" altLang="en-US" sz="2400" dirty="0"/>
              <a:t>高速缓存</a:t>
            </a:r>
            <a:endParaRPr lang="en-US" altLang="zh-CN" sz="2400" dirty="0"/>
          </a:p>
          <a:p>
            <a:pPr>
              <a:spcBef>
                <a:spcPts val="0"/>
              </a:spcBef>
            </a:pPr>
            <a:r>
              <a:rPr lang="zh-CN" altLang="en-US" sz="2400" dirty="0"/>
              <a:t>寄存器：寄存器具有特殊性，由</a:t>
            </a:r>
            <a:r>
              <a:rPr lang="en-US" altLang="zh-CN" sz="2400" dirty="0"/>
              <a:t>CPU</a:t>
            </a:r>
            <a:r>
              <a:rPr lang="zh-CN" altLang="en-US" sz="2400" dirty="0"/>
              <a:t>直接读写，芯片的用户手册中有详细的寄存器定义</a:t>
            </a:r>
            <a:endParaRPr lang="en-US" altLang="zh-CN" sz="2400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FACE004-7359-4E1D-9D29-57DD1B48D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43A3-99EC-49FE-8513-6DB4F8324319}" type="datetime1">
              <a:rPr lang="zh-CN" altLang="en-US" smtClean="0"/>
              <a:pPr/>
              <a:t>2025/4/29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4D53DD0-18C0-4D82-BB43-DB26E134F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300EC2-B39D-4137-9FAA-B05ACE28C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890A95-84BD-4B4B-815F-36529A85F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5" y="3611211"/>
            <a:ext cx="9144000" cy="227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82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EA20CD-CBBE-4DA0-BF6F-7F3EA165F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存储器结构</a:t>
            </a:r>
            <a:endParaRPr lang="zh-CN" altLang="en-US" dirty="0"/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254C87F0-6890-40BF-92F7-E538C39BA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基本结构简单</a:t>
            </a:r>
            <a:r>
              <a:rPr lang="en-US" altLang="zh-CN" sz="2800" dirty="0"/>
              <a:t>.</a:t>
            </a:r>
          </a:p>
          <a:p>
            <a:r>
              <a:rPr lang="zh-CN" altLang="en-US" sz="2800" dirty="0"/>
              <a:t>二维阵列，行地址和列地址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3413EA-2E0D-4991-9B9F-8424D6536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6F46E-CFB1-4614-9B1F-B380CC7B8DB6}" type="datetime1">
              <a:rPr lang="zh-CN" altLang="en-US" smtClean="0"/>
              <a:pPr/>
              <a:t>2025/4/29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506D4E-28D0-492A-A153-93FCC4F70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6</a:t>
            </a:fld>
            <a:endParaRPr lang="zh-CN" alt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A7AB0FD-8EEE-4AD8-AB2D-90CF870B8548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646" y="220090"/>
            <a:ext cx="4013200" cy="335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1" descr="f04-18-9780123884367.eps">
            <a:extLst>
              <a:ext uri="{FF2B5EF4-FFF2-40B4-BE49-F238E27FC236}">
                <a16:creationId xmlns:a16="http://schemas.microsoft.com/office/drawing/2014/main" id="{21540A7B-3C69-4361-A2AD-E4ED527651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54" y="2766695"/>
            <a:ext cx="5740400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8343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FD112F9B-D6DF-44BA-AA91-9C8419BA9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60" y="324993"/>
            <a:ext cx="7772400" cy="1049528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存储器系统和存储器控制器</a:t>
            </a:r>
          </a:p>
        </p:txBody>
      </p:sp>
      <p:sp>
        <p:nvSpPr>
          <p:cNvPr id="40963" name="Content Placeholder 5">
            <a:extLst>
              <a:ext uri="{FF2B5EF4-FFF2-40B4-BE49-F238E27FC236}">
                <a16:creationId xmlns:a16="http://schemas.microsoft.com/office/drawing/2014/main" id="{43AE029E-452F-4246-B753-CFFA36BA1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4689" y="1272296"/>
            <a:ext cx="5453888" cy="5000489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存储器芯片复杂的结构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存储器控制器连接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和存储器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存储器控制器屏蔽了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</a:p>
          <a:p>
            <a:pPr lvl="1"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无需知道不同存储器的详细时序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存储器控制器的功能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内存地址映射、数据传输、时序控制、错误检测与纠正、刷新管理、带宽管理、电源管理、接口管理、数据缓冲以及配置和初始化等功能，确保了内存的高效、可靠和低功耗运行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64" name="Content Placeholder 7" descr="f04-19-9780123884367.eps">
            <a:extLst>
              <a:ext uri="{FF2B5EF4-FFF2-40B4-BE49-F238E27FC236}">
                <a16:creationId xmlns:a16="http://schemas.microsoft.com/office/drawing/2014/main" id="{A710845E-8942-4FB6-A59E-81E04EF836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92368" y="1543685"/>
            <a:ext cx="1993392" cy="4511793"/>
          </a:xfr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A5918E0-D087-4C4F-B22D-0B370261812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AC42162E-00CF-4F04-91E6-43CFA71BFCA4}" type="datetime1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34DDB5F-E7D8-481E-8219-7A782F9CE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ABBF39-E68E-408B-B2FA-895DBBBFF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分类：按照信息存取方式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2080" y="1395663"/>
            <a:ext cx="8831326" cy="4776537"/>
          </a:xfrm>
        </p:spPr>
        <p:txBody>
          <a:bodyPr/>
          <a:lstStyle/>
          <a:p>
            <a:r>
              <a:rPr lang="zh-CN" altLang="en-US" dirty="0"/>
              <a:t>按照信息存取方式：</a:t>
            </a:r>
            <a:r>
              <a:rPr lang="en-US" altLang="zh-CN" dirty="0"/>
              <a:t>RAM</a:t>
            </a:r>
            <a:r>
              <a:rPr lang="zh-CN" altLang="en-US" dirty="0"/>
              <a:t>和</a:t>
            </a:r>
            <a:r>
              <a:rPr lang="en-US" altLang="zh-CN" dirty="0"/>
              <a:t>ROM</a:t>
            </a:r>
          </a:p>
          <a:p>
            <a:pPr lvl="1"/>
            <a:r>
              <a:rPr lang="en-US" altLang="zh-CN" dirty="0"/>
              <a:t>RAM</a:t>
            </a:r>
          </a:p>
          <a:p>
            <a:pPr lvl="2"/>
            <a:r>
              <a:rPr lang="en-US" altLang="zh-CN" dirty="0"/>
              <a:t>SRAM</a:t>
            </a:r>
            <a:r>
              <a:rPr lang="zh-CN" altLang="en-US" dirty="0"/>
              <a:t>：静态随机存储</a:t>
            </a:r>
            <a:endParaRPr lang="en-US" altLang="zh-CN" dirty="0"/>
          </a:p>
          <a:p>
            <a:pPr lvl="2"/>
            <a:r>
              <a:rPr lang="en-US" altLang="zh-CN" dirty="0"/>
              <a:t>DRAM</a:t>
            </a:r>
            <a:r>
              <a:rPr lang="zh-CN" altLang="en-US" dirty="0"/>
              <a:t>：动态随机存储器</a:t>
            </a:r>
            <a:endParaRPr lang="en-US" altLang="zh-CN" dirty="0"/>
          </a:p>
          <a:p>
            <a:pPr lvl="2"/>
            <a:r>
              <a:rPr lang="en-US" altLang="zh-CN" dirty="0"/>
              <a:t>DDR SDRAM</a:t>
            </a:r>
            <a:r>
              <a:rPr lang="zh-CN" altLang="en-US" dirty="0"/>
              <a:t>：双倍速率随机存储器</a:t>
            </a:r>
            <a:endParaRPr lang="en-US" altLang="zh-CN" dirty="0"/>
          </a:p>
          <a:p>
            <a:pPr lvl="1"/>
            <a:r>
              <a:rPr lang="en-US" altLang="zh-CN" dirty="0"/>
              <a:t>SRAM </a:t>
            </a:r>
            <a:r>
              <a:rPr lang="zh-CN" altLang="en-US" dirty="0"/>
              <a:t>比 </a:t>
            </a:r>
            <a:r>
              <a:rPr lang="en-US" altLang="zh-CN" dirty="0"/>
              <a:t>DRAM </a:t>
            </a:r>
            <a:r>
              <a:rPr lang="zh-CN" altLang="en-US" dirty="0"/>
              <a:t>运行速度要快，功耗要低，</a:t>
            </a:r>
            <a:r>
              <a:rPr lang="en-US" altLang="zh-CN" dirty="0"/>
              <a:t>DRAM </a:t>
            </a:r>
            <a:r>
              <a:rPr lang="zh-CN" altLang="en-US" dirty="0"/>
              <a:t>还需要进行周期性刷新，功耗高，但</a:t>
            </a:r>
            <a:r>
              <a:rPr lang="en-US" altLang="zh-CN" dirty="0"/>
              <a:t>DRAM</a:t>
            </a:r>
            <a:r>
              <a:rPr lang="zh-CN" altLang="en-US" dirty="0"/>
              <a:t>存集成度更高、体积更小</a:t>
            </a:r>
            <a:endParaRPr lang="en-US" altLang="zh-CN" dirty="0"/>
          </a:p>
          <a:p>
            <a:pPr marL="274320" lvl="1" indent="0">
              <a:buNone/>
            </a:pPr>
            <a:endParaRPr lang="en-US" altLang="zh-CN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A9170085-423C-43CE-8D96-CEDAAD7B1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E9064-093C-46A3-B1C5-AD4AFE40553A}" type="datetime1">
              <a:rPr lang="zh-CN" altLang="en-US" smtClean="0"/>
              <a:pPr/>
              <a:t>2025/4/29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35B892-25D6-4C5D-A1FC-B6647A956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C7C6C1-3A48-42C3-A098-636B42F4A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699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按照信息存取方式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164" y="1209041"/>
            <a:ext cx="8672242" cy="4963160"/>
          </a:xfrm>
        </p:spPr>
        <p:txBody>
          <a:bodyPr>
            <a:normAutofit/>
          </a:bodyPr>
          <a:lstStyle/>
          <a:p>
            <a:r>
              <a:rPr lang="zh-CN" altLang="en-US" dirty="0"/>
              <a:t>按照信息存取方式</a:t>
            </a:r>
            <a:endParaRPr lang="en-US" altLang="zh-CN" dirty="0"/>
          </a:p>
          <a:p>
            <a:pPr lvl="1"/>
            <a:r>
              <a:rPr lang="en-US" altLang="zh-CN" dirty="0"/>
              <a:t>ROM</a:t>
            </a:r>
            <a:r>
              <a:rPr lang="zh-CN" altLang="en-US" dirty="0"/>
              <a:t>：烧写入数据后，就不可对数据修改，无外加电源，断电后数据不会丢失</a:t>
            </a:r>
            <a:endParaRPr lang="en-US" altLang="zh-CN" dirty="0"/>
          </a:p>
          <a:p>
            <a:pPr lvl="2"/>
            <a:r>
              <a:rPr lang="en-US" altLang="zh-CN" dirty="0"/>
              <a:t>MROM</a:t>
            </a:r>
            <a:r>
              <a:rPr lang="zh-CN" altLang="en-US" dirty="0"/>
              <a:t>，掩膜 </a:t>
            </a:r>
            <a:r>
              <a:rPr lang="en-US" altLang="zh-CN" dirty="0"/>
              <a:t>ROM</a:t>
            </a:r>
            <a:r>
              <a:rPr lang="zh-CN" altLang="en-US" dirty="0"/>
              <a:t>，</a:t>
            </a:r>
            <a:r>
              <a:rPr lang="en-US" altLang="zh-CN" dirty="0"/>
              <a:t>Mask ROM</a:t>
            </a:r>
            <a:r>
              <a:rPr lang="zh-CN" altLang="en-US" dirty="0"/>
              <a:t> </a:t>
            </a:r>
            <a:endParaRPr lang="en-US" altLang="zh-CN" dirty="0"/>
          </a:p>
          <a:p>
            <a:pPr lvl="2"/>
            <a:r>
              <a:rPr lang="en-US" altLang="zh-CN" dirty="0"/>
              <a:t>PROM</a:t>
            </a:r>
            <a:r>
              <a:rPr lang="zh-CN" altLang="en-US" dirty="0"/>
              <a:t>，可编程 </a:t>
            </a:r>
            <a:r>
              <a:rPr lang="en-US" altLang="zh-CN" dirty="0"/>
              <a:t>ROM</a:t>
            </a:r>
            <a:r>
              <a:rPr lang="zh-CN" altLang="en-US" dirty="0"/>
              <a:t>，</a:t>
            </a:r>
            <a:r>
              <a:rPr lang="en-US" altLang="zh-CN" dirty="0"/>
              <a:t>Programmable ROM</a:t>
            </a:r>
          </a:p>
          <a:p>
            <a:pPr lvl="2"/>
            <a:r>
              <a:rPr lang="en-US" altLang="zh-CN" dirty="0"/>
              <a:t>EPROM</a:t>
            </a:r>
            <a:r>
              <a:rPr lang="zh-CN" altLang="en-US" dirty="0"/>
              <a:t>，可擦可编程 </a:t>
            </a:r>
            <a:r>
              <a:rPr lang="en-US" altLang="zh-CN" dirty="0"/>
              <a:t>ROM</a:t>
            </a:r>
            <a:r>
              <a:rPr lang="zh-CN" altLang="en-US" dirty="0"/>
              <a:t>，</a:t>
            </a:r>
            <a:r>
              <a:rPr lang="en-US" altLang="zh-CN" dirty="0"/>
              <a:t>Erasable Programmable ROM</a:t>
            </a:r>
            <a:r>
              <a:rPr lang="zh-CN" altLang="en-US" dirty="0"/>
              <a:t> </a:t>
            </a:r>
            <a:endParaRPr lang="en-US" altLang="zh-CN" dirty="0"/>
          </a:p>
          <a:p>
            <a:pPr lvl="2"/>
            <a:r>
              <a:rPr lang="en-US" altLang="zh-CN" dirty="0"/>
              <a:t>EEPROM</a:t>
            </a:r>
            <a:r>
              <a:rPr lang="zh-CN" altLang="en-US" dirty="0"/>
              <a:t>，电擦除可编程 </a:t>
            </a:r>
            <a:r>
              <a:rPr lang="en-US" altLang="zh-CN" dirty="0"/>
              <a:t>ROM</a:t>
            </a:r>
          </a:p>
          <a:p>
            <a:pPr lvl="2"/>
            <a:r>
              <a:rPr lang="en-US" altLang="zh-CN" dirty="0"/>
              <a:t>Flash Memory</a:t>
            </a:r>
            <a:r>
              <a:rPr lang="zh-CN" altLang="en-US" dirty="0"/>
              <a:t>，快闪存储器</a:t>
            </a:r>
            <a:endParaRPr lang="en-US" altLang="zh-CN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A9170085-423C-43CE-8D96-CEDAAD7B1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E9064-093C-46A3-B1C5-AD4AFE40553A}" type="datetime1">
              <a:rPr lang="zh-CN" altLang="en-US" smtClean="0"/>
              <a:pPr/>
              <a:t>2025/4/29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35B892-25D6-4C5D-A1FC-B6647A956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C7C6C1-3A48-42C3-A098-636B42F4A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640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活字">
  <a:themeElements>
    <a:clrScheme name="木活字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活字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活字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TM03090434[[fn=木材纹理]]</Template>
  <TotalTime>3465</TotalTime>
  <Words>3520</Words>
  <Application>Microsoft Office PowerPoint</Application>
  <PresentationFormat>全屏显示(4:3)</PresentationFormat>
  <Paragraphs>453</Paragraphs>
  <Slides>47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5" baseType="lpstr">
      <vt:lpstr>等线</vt:lpstr>
      <vt:lpstr>方正姚体</vt:lpstr>
      <vt:lpstr>微软雅黑</vt:lpstr>
      <vt:lpstr>Rockwell</vt:lpstr>
      <vt:lpstr>Rockwell Condensed</vt:lpstr>
      <vt:lpstr>Symbol</vt:lpstr>
      <vt:lpstr>Wingdings</vt:lpstr>
      <vt:lpstr>木活字</vt:lpstr>
      <vt:lpstr>第四章 存储器系统</vt:lpstr>
      <vt:lpstr>大纲</vt:lpstr>
      <vt:lpstr> 存储器系统</vt:lpstr>
      <vt:lpstr>4.1 存储器的分类和性能分析</vt:lpstr>
      <vt:lpstr>按照用途分类</vt:lpstr>
      <vt:lpstr>存储器结构</vt:lpstr>
      <vt:lpstr>存储器系统和存储器控制器</vt:lpstr>
      <vt:lpstr>分类：按照信息存取方式</vt:lpstr>
      <vt:lpstr>按照信息存取方式</vt:lpstr>
      <vt:lpstr>RAM与ROM的比较</vt:lpstr>
      <vt:lpstr>随机存取存储器——RAM</vt:lpstr>
      <vt:lpstr>随机存取存储器，RAM</vt:lpstr>
      <vt:lpstr>随机存取存储器，RAM</vt:lpstr>
      <vt:lpstr>只读存储器-ROM</vt:lpstr>
      <vt:lpstr>只读存储器-ROM</vt:lpstr>
      <vt:lpstr>只读存储器-ROM</vt:lpstr>
      <vt:lpstr>只读存储器-ROM</vt:lpstr>
      <vt:lpstr>只读存储器-ROM</vt:lpstr>
      <vt:lpstr>FLASH NOR与NAND比较</vt:lpstr>
      <vt:lpstr>NOR型和NAND型比较</vt:lpstr>
      <vt:lpstr>存储器的主要技术指标</vt:lpstr>
      <vt:lpstr>存储器的主要技术指标</vt:lpstr>
      <vt:lpstr>4.3 ARM存储器管理</vt:lpstr>
      <vt:lpstr>存储器的挂载</vt:lpstr>
      <vt:lpstr>存储映射</vt:lpstr>
      <vt:lpstr>存储映射</vt:lpstr>
      <vt:lpstr>地址分配</vt:lpstr>
      <vt:lpstr>内存映射-块0和块1</vt:lpstr>
      <vt:lpstr>Flash</vt:lpstr>
      <vt:lpstr>启动配置</vt:lpstr>
      <vt:lpstr>4.4 新型存储器</vt:lpstr>
      <vt:lpstr>MRAM--磁存储器</vt:lpstr>
      <vt:lpstr>MRAM</vt:lpstr>
      <vt:lpstr>PRAM--相变存储器</vt:lpstr>
      <vt:lpstr>RRAM--阻变存储器</vt:lpstr>
      <vt:lpstr>4.5 存储保护和校验技术</vt:lpstr>
      <vt:lpstr>ARM嵌入式芯片内存储保护</vt:lpstr>
      <vt:lpstr>ARM的闪存写保护</vt:lpstr>
      <vt:lpstr>存储保护-看门狗</vt:lpstr>
      <vt:lpstr>存储保护-CAN寄存器保护</vt:lpstr>
      <vt:lpstr>存储保护- SDIO卡保护</vt:lpstr>
      <vt:lpstr>校验技术</vt:lpstr>
      <vt:lpstr>校验技术</vt:lpstr>
      <vt:lpstr>校验技术- ECC校验</vt:lpstr>
      <vt:lpstr>校验技术- ECC校验</vt:lpstr>
      <vt:lpstr>总结</vt:lpstr>
      <vt:lpstr>作业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嵌入式系统概论</dc:title>
  <dc:creator>guojian</dc:creator>
  <cp:lastModifiedBy>Guo Jian</cp:lastModifiedBy>
  <cp:revision>127</cp:revision>
  <dcterms:created xsi:type="dcterms:W3CDTF">2021-03-26T07:49:19Z</dcterms:created>
  <dcterms:modified xsi:type="dcterms:W3CDTF">2025-04-29T05:28:20Z</dcterms:modified>
</cp:coreProperties>
</file>